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72" r:id="rId14"/>
    <p:sldId id="273" r:id="rId15"/>
    <p:sldId id="274" r:id="rId16"/>
    <p:sldId id="275" r:id="rId17"/>
    <p:sldId id="267" r:id="rId18"/>
    <p:sldId id="268" r:id="rId19"/>
    <p:sldId id="270" r:id="rId20"/>
  </p:sldIdLst>
  <p:sldSz cx="18288000" cy="10287000"/>
  <p:notesSz cx="6858000" cy="9144000"/>
  <p:embeddedFontLst>
    <p:embeddedFont>
      <p:font typeface="Assistant" pitchFamily="2" charset="-79"/>
      <p:regular r:id="rId22"/>
      <p:bold r:id="rId23"/>
    </p:embeddedFont>
    <p:embeddedFont>
      <p:font typeface="Halant Medium"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8"/>
    <p:restoredTop sz="94649"/>
  </p:normalViewPr>
  <p:slideViewPr>
    <p:cSldViewPr snapToGrid="0">
      <p:cViewPr varScale="1">
        <p:scale>
          <a:sx n="68" d="100"/>
          <a:sy n="68" d="100"/>
        </p:scale>
        <p:origin x="352"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918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582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094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378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3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835230" y="3462182"/>
            <a:ext cx="10723950" cy="4304276"/>
            <a:chOff x="-18900" y="19050"/>
            <a:chExt cx="14298600" cy="5739035"/>
          </a:xfrm>
        </p:grpSpPr>
        <p:sp>
          <p:nvSpPr>
            <p:cNvPr id="85" name="Google Shape;85;p13"/>
            <p:cNvSpPr txBox="1"/>
            <p:nvPr/>
          </p:nvSpPr>
          <p:spPr>
            <a:xfrm>
              <a:off x="4780500" y="3345117"/>
              <a:ext cx="9499200" cy="241296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Faridat Lawal </a:t>
              </a:r>
              <a:endParaRPr sz="2800" dirty="0">
                <a:solidFill>
                  <a:srgbClr val="731F7D"/>
                </a:solidFill>
                <a:latin typeface="Halant Medium"/>
                <a:ea typeface="Halant Medium"/>
                <a:cs typeface="Halant Medium"/>
                <a:sym typeface="Halant Medium"/>
              </a:endParaRP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NYIT </a:t>
              </a:r>
            </a:p>
            <a:p>
              <a:pPr marL="0" marR="0" lvl="0" indent="0" algn="l" rtl="0">
                <a:lnSpc>
                  <a:spcPct val="140000"/>
                </a:lnSpc>
                <a:spcBef>
                  <a:spcPts val="0"/>
                </a:spcBef>
                <a:spcAft>
                  <a:spcPts val="0"/>
                </a:spcAft>
                <a:buNone/>
              </a:pPr>
              <a:endParaRPr sz="2800" dirty="0">
                <a:solidFill>
                  <a:srgbClr val="731F7D"/>
                </a:solidFill>
                <a:latin typeface="Halant Medium"/>
                <a:ea typeface="Halant Medium"/>
                <a:cs typeface="Halant Medium"/>
                <a:sym typeface="Halant Medium"/>
              </a:endParaRPr>
            </a:p>
          </p:txBody>
        </p:sp>
        <p:sp>
          <p:nvSpPr>
            <p:cNvPr id="86" name="Google Shape;86;p13"/>
            <p:cNvSpPr txBox="1"/>
            <p:nvPr/>
          </p:nvSpPr>
          <p:spPr>
            <a:xfrm>
              <a:off x="-18900" y="19050"/>
              <a:ext cx="14298600" cy="2136600"/>
            </a:xfrm>
            <a:prstGeom prst="rect">
              <a:avLst/>
            </a:prstGeom>
            <a:noFill/>
            <a:ln>
              <a:noFill/>
            </a:ln>
          </p:spPr>
          <p:txBody>
            <a:bodyPr spcFirstLastPara="1" wrap="square" lIns="0" tIns="0" rIns="0" bIns="0" anchor="t" anchorCtr="0">
              <a:spAutoFit/>
            </a:bodyPr>
            <a:lstStyle/>
            <a:p>
              <a:pPr marL="0" marR="0" lvl="0" indent="0" algn="l" rtl="0">
                <a:lnSpc>
                  <a:spcPct val="118001"/>
                </a:lnSpc>
                <a:spcBef>
                  <a:spcPts val="0"/>
                </a:spcBef>
                <a:spcAft>
                  <a:spcPts val="0"/>
                </a:spcAft>
                <a:buNone/>
              </a:pPr>
              <a:r>
                <a:rPr lang="en-US" sz="10410" dirty="0"/>
                <a:t>Stroke Prediction</a:t>
              </a:r>
              <a:endParaRPr dirty="0"/>
            </a:p>
          </p:txBody>
        </p:sp>
      </p:grpSp>
      <p:pic>
        <p:nvPicPr>
          <p:cNvPr id="87" name="Google Shape;87;p13"/>
          <p:cNvPicPr preferRelativeResize="0"/>
          <p:nvPr/>
        </p:nvPicPr>
        <p:blipFill rotWithShape="1">
          <a:blip r:embed="rId3">
            <a:alphaModFix/>
          </a:blip>
          <a:srcRect/>
          <a:stretch/>
        </p:blipFill>
        <p:spPr>
          <a:xfrm rot="-5624184">
            <a:off x="9178215" y="-1043115"/>
            <a:ext cx="9054625" cy="8058616"/>
          </a:xfrm>
          <a:prstGeom prst="rect">
            <a:avLst/>
          </a:prstGeom>
          <a:noFill/>
          <a:ln>
            <a:noFill/>
          </a:ln>
        </p:spPr>
      </p:pic>
      <p:pic>
        <p:nvPicPr>
          <p:cNvPr id="88" name="Google Shape;88;p13"/>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89" name="Google Shape;89;p13"/>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a:stretch/>
        </p:blipFill>
        <p:spPr>
          <a:xfrm rot="-5624184">
            <a:off x="9190413" y="-1204481"/>
            <a:ext cx="9054625" cy="8058616"/>
          </a:xfrm>
          <a:prstGeom prst="rect">
            <a:avLst/>
          </a:prstGeom>
          <a:noFill/>
          <a:ln>
            <a:noFill/>
          </a:ln>
        </p:spPr>
      </p:pic>
      <p:pic>
        <p:nvPicPr>
          <p:cNvPr id="175" name="Google Shape;175;p21"/>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176" name="Google Shape;176;p21"/>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grpSp>
        <p:nvGrpSpPr>
          <p:cNvPr id="177" name="Google Shape;177;p21"/>
          <p:cNvGrpSpPr/>
          <p:nvPr/>
        </p:nvGrpSpPr>
        <p:grpSpPr>
          <a:xfrm>
            <a:off x="1028700" y="4536471"/>
            <a:ext cx="8934485" cy="4100535"/>
            <a:chOff x="0" y="2138039"/>
            <a:chExt cx="11912647" cy="5467381"/>
          </a:xfrm>
        </p:grpSpPr>
        <p:sp>
          <p:nvSpPr>
            <p:cNvPr id="178" name="Google Shape;178;p21"/>
            <p:cNvSpPr txBox="1"/>
            <p:nvPr/>
          </p:nvSpPr>
          <p:spPr>
            <a:xfrm>
              <a:off x="0" y="2138039"/>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Model Evaluation</a:t>
              </a:r>
              <a:endParaRPr dirty="0"/>
            </a:p>
          </p:txBody>
        </p:sp>
        <p:sp>
          <p:nvSpPr>
            <p:cNvPr id="180" name="Google Shape;180;p21"/>
            <p:cNvSpPr txBox="1"/>
            <p:nvPr/>
          </p:nvSpPr>
          <p:spPr>
            <a:xfrm>
              <a:off x="765868" y="5537161"/>
              <a:ext cx="753841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0" i="0" u="none" strike="noStrike" cap="none" dirty="0">
                  <a:solidFill>
                    <a:srgbClr val="FFFFFF"/>
                  </a:solidFill>
                  <a:latin typeface="Assistant"/>
                  <a:ea typeface="Assistant"/>
                  <a:cs typeface="Assistant"/>
                  <a:sym typeface="Assistant"/>
                </a:rPr>
                <a:t>Dataset is split into Training and Testing sets to evaluate its accuracy and prediction measures as well.</a:t>
              </a:r>
              <a:endParaRPr sz="16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t="2892" b="2892"/>
          <a:stretch/>
        </p:blipFill>
        <p:spPr>
          <a:xfrm>
            <a:off x="0" y="0"/>
            <a:ext cx="8188922" cy="10287000"/>
          </a:xfrm>
          <a:prstGeom prst="rect">
            <a:avLst/>
          </a:prstGeom>
          <a:noFill/>
          <a:ln>
            <a:noFill/>
          </a:ln>
        </p:spPr>
      </p:pic>
      <p:sp>
        <p:nvSpPr>
          <p:cNvPr id="186" name="Google Shape;186;p22"/>
          <p:cNvSpPr txBox="1"/>
          <p:nvPr/>
        </p:nvSpPr>
        <p:spPr>
          <a:xfrm>
            <a:off x="13201650" y="1670431"/>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X_train</a:t>
            </a:r>
            <a:endParaRPr dirty="0"/>
          </a:p>
        </p:txBody>
      </p:sp>
      <p:sp>
        <p:nvSpPr>
          <p:cNvPr id="187" name="Google Shape;187;p22"/>
          <p:cNvSpPr txBox="1"/>
          <p:nvPr/>
        </p:nvSpPr>
        <p:spPr>
          <a:xfrm>
            <a:off x="9144000" y="6741848"/>
            <a:ext cx="8115300" cy="51687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000000"/>
                </a:solidFill>
                <a:latin typeface="Assistant"/>
                <a:ea typeface="Assistant"/>
                <a:cs typeface="Assistant"/>
                <a:sym typeface="Assistant"/>
              </a:rPr>
              <a:t>In the future</a:t>
            </a:r>
            <a:endParaRPr dirty="0"/>
          </a:p>
        </p:txBody>
      </p:sp>
      <p:pic>
        <p:nvPicPr>
          <p:cNvPr id="6" name="Picture 5">
            <a:extLst>
              <a:ext uri="{FF2B5EF4-FFF2-40B4-BE49-F238E27FC236}">
                <a16:creationId xmlns:a16="http://schemas.microsoft.com/office/drawing/2014/main" id="{8B7294F8-2617-7341-ADB4-CC1640C72B6B}"/>
              </a:ext>
            </a:extLst>
          </p:cNvPr>
          <p:cNvPicPr>
            <a:picLocks noChangeAspect="1"/>
          </p:cNvPicPr>
          <p:nvPr/>
        </p:nvPicPr>
        <p:blipFill>
          <a:blip r:embed="rId4"/>
          <a:stretch>
            <a:fillRect/>
          </a:stretch>
        </p:blipFill>
        <p:spPr>
          <a:xfrm>
            <a:off x="0" y="5176260"/>
            <a:ext cx="12471400" cy="5110740"/>
          </a:xfrm>
          <a:prstGeom prst="rect">
            <a:avLst/>
          </a:prstGeom>
        </p:spPr>
      </p:pic>
      <p:pic>
        <p:nvPicPr>
          <p:cNvPr id="10" name="Picture 9">
            <a:extLst>
              <a:ext uri="{FF2B5EF4-FFF2-40B4-BE49-F238E27FC236}">
                <a16:creationId xmlns:a16="http://schemas.microsoft.com/office/drawing/2014/main" id="{4ED73F81-96B9-3349-BB9E-5E70FAD73BE8}"/>
              </a:ext>
            </a:extLst>
          </p:cNvPr>
          <p:cNvPicPr>
            <a:picLocks noChangeAspect="1"/>
          </p:cNvPicPr>
          <p:nvPr/>
        </p:nvPicPr>
        <p:blipFill>
          <a:blip r:embed="rId5"/>
          <a:stretch>
            <a:fillRect/>
          </a:stretch>
        </p:blipFill>
        <p:spPr>
          <a:xfrm>
            <a:off x="0" y="0"/>
            <a:ext cx="12573000" cy="5286880"/>
          </a:xfrm>
          <a:prstGeom prst="rect">
            <a:avLst/>
          </a:prstGeom>
        </p:spPr>
      </p:pic>
      <p:sp>
        <p:nvSpPr>
          <p:cNvPr id="11" name="Google Shape;186;p22">
            <a:extLst>
              <a:ext uri="{FF2B5EF4-FFF2-40B4-BE49-F238E27FC236}">
                <a16:creationId xmlns:a16="http://schemas.microsoft.com/office/drawing/2014/main" id="{AF031148-B78D-474A-8245-26266D2EA2EE}"/>
              </a:ext>
            </a:extLst>
          </p:cNvPr>
          <p:cNvSpPr txBox="1"/>
          <p:nvPr/>
        </p:nvSpPr>
        <p:spPr>
          <a:xfrm>
            <a:off x="12900212" y="7731630"/>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X_test</a:t>
            </a:r>
            <a:endParaRPr dirty="0"/>
          </a:p>
        </p:txBody>
      </p:sp>
      <p:pic>
        <p:nvPicPr>
          <p:cNvPr id="8" name="Picture 7">
            <a:extLst>
              <a:ext uri="{FF2B5EF4-FFF2-40B4-BE49-F238E27FC236}">
                <a16:creationId xmlns:a16="http://schemas.microsoft.com/office/drawing/2014/main" id="{3A90B8EC-618E-434E-A7D5-2D6DF6B8C1E3}"/>
              </a:ext>
            </a:extLst>
          </p:cNvPr>
          <p:cNvPicPr>
            <a:picLocks noChangeAspect="1"/>
          </p:cNvPicPr>
          <p:nvPr/>
        </p:nvPicPr>
        <p:blipFill>
          <a:blip r:embed="rId6"/>
          <a:stretch>
            <a:fillRect/>
          </a:stretch>
        </p:blipFill>
        <p:spPr>
          <a:xfrm>
            <a:off x="8274050" y="4836387"/>
            <a:ext cx="9855200" cy="444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8000" dirty="0">
                <a:solidFill>
                  <a:srgbClr val="FFFFFF"/>
                </a:solidFill>
              </a:rPr>
              <a:t>Multinomial Naïve Bayes </a:t>
            </a:r>
            <a:endParaRPr dirty="0"/>
          </a:p>
        </p:txBody>
      </p:sp>
      <p:sp>
        <p:nvSpPr>
          <p:cNvPr id="193" name="Google Shape;193;p23"/>
          <p:cNvSpPr txBox="1"/>
          <p:nvPr/>
        </p:nvSpPr>
        <p:spPr>
          <a:xfrm>
            <a:off x="1344705" y="4357830"/>
            <a:ext cx="5217458" cy="5429179"/>
          </a:xfrm>
          <a:prstGeom prst="rect">
            <a:avLst/>
          </a:prstGeom>
          <a:noFill/>
          <a:ln>
            <a:noFill/>
          </a:ln>
        </p:spPr>
        <p:txBody>
          <a:bodyPr spcFirstLastPara="1" wrap="square" lIns="0" tIns="0" rIns="0" bIns="0" anchor="t" anchorCtr="0">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84% with a Precision of 86% and Recall of 97%</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86% of the time.</a:t>
            </a:r>
          </a:p>
          <a:p>
            <a:pPr marL="342900" lvl="0" indent="-342900">
              <a:lnSpc>
                <a:spcPct val="140000"/>
              </a:lnSpc>
              <a:buFont typeface="Arial" panose="020B0604020202020204" pitchFamily="34" charset="0"/>
              <a:buChar char="•"/>
            </a:pPr>
            <a:r>
              <a:rPr lang="en-US" sz="2800" dirty="0">
                <a:solidFill>
                  <a:schemeClr val="bg1"/>
                </a:solidFill>
              </a:rPr>
              <a:t>The Multinomial Naïve Bayes classifier correctly identifies 97% of all stroke patients</a:t>
            </a:r>
            <a:endParaRPr sz="1600" dirty="0">
              <a:solidFill>
                <a:schemeClr val="bg1"/>
              </a:solidFill>
            </a:endParaRPr>
          </a:p>
        </p:txBody>
      </p:sp>
      <p:pic>
        <p:nvPicPr>
          <p:cNvPr id="3" name="Picture 2">
            <a:extLst>
              <a:ext uri="{FF2B5EF4-FFF2-40B4-BE49-F238E27FC236}">
                <a16:creationId xmlns:a16="http://schemas.microsoft.com/office/drawing/2014/main" id="{4B75C539-BA9E-9F4B-AC72-831B30AAFA6B}"/>
              </a:ext>
            </a:extLst>
          </p:cNvPr>
          <p:cNvPicPr>
            <a:picLocks noChangeAspect="1"/>
          </p:cNvPicPr>
          <p:nvPr/>
        </p:nvPicPr>
        <p:blipFill>
          <a:blip r:embed="rId3"/>
          <a:stretch>
            <a:fillRect/>
          </a:stretch>
        </p:blipFill>
        <p:spPr>
          <a:xfrm>
            <a:off x="9827184" y="2076736"/>
            <a:ext cx="8064500" cy="1866900"/>
          </a:xfrm>
          <a:prstGeom prst="rect">
            <a:avLst/>
          </a:prstGeom>
        </p:spPr>
      </p:pic>
      <p:pic>
        <p:nvPicPr>
          <p:cNvPr id="5" name="Picture 4">
            <a:extLst>
              <a:ext uri="{FF2B5EF4-FFF2-40B4-BE49-F238E27FC236}">
                <a16:creationId xmlns:a16="http://schemas.microsoft.com/office/drawing/2014/main" id="{FE10A80E-C276-B04B-867C-AD8D3495079C}"/>
              </a:ext>
            </a:extLst>
          </p:cNvPr>
          <p:cNvPicPr>
            <a:picLocks noChangeAspect="1"/>
          </p:cNvPicPr>
          <p:nvPr/>
        </p:nvPicPr>
        <p:blipFill>
          <a:blip r:embed="rId4"/>
          <a:stretch>
            <a:fillRect/>
          </a:stretch>
        </p:blipFill>
        <p:spPr>
          <a:xfrm>
            <a:off x="9969126" y="4505139"/>
            <a:ext cx="7099300" cy="5651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K-Nearest Neighbors</a:t>
            </a:r>
            <a:endParaRPr dirty="0"/>
          </a:p>
        </p:txBody>
      </p:sp>
      <p:pic>
        <p:nvPicPr>
          <p:cNvPr id="3" name="Picture 2">
            <a:extLst>
              <a:ext uri="{FF2B5EF4-FFF2-40B4-BE49-F238E27FC236}">
                <a16:creationId xmlns:a16="http://schemas.microsoft.com/office/drawing/2014/main" id="{2E668C9F-25C6-3142-8AD9-B1C63D58C211}"/>
              </a:ext>
            </a:extLst>
          </p:cNvPr>
          <p:cNvPicPr>
            <a:picLocks noChangeAspect="1"/>
          </p:cNvPicPr>
          <p:nvPr/>
        </p:nvPicPr>
        <p:blipFill>
          <a:blip r:embed="rId3"/>
          <a:stretch>
            <a:fillRect/>
          </a:stretch>
        </p:blipFill>
        <p:spPr>
          <a:xfrm>
            <a:off x="9145121" y="1595580"/>
            <a:ext cx="8496300" cy="1790700"/>
          </a:xfrm>
          <a:prstGeom prst="rect">
            <a:avLst/>
          </a:prstGeom>
        </p:spPr>
      </p:pic>
      <p:pic>
        <p:nvPicPr>
          <p:cNvPr id="5" name="Picture 4">
            <a:extLst>
              <a:ext uri="{FF2B5EF4-FFF2-40B4-BE49-F238E27FC236}">
                <a16:creationId xmlns:a16="http://schemas.microsoft.com/office/drawing/2014/main" id="{6E7DF02F-130F-7B4E-9A82-B88C7A87EBE1}"/>
              </a:ext>
            </a:extLst>
          </p:cNvPr>
          <p:cNvPicPr>
            <a:picLocks noChangeAspect="1"/>
          </p:cNvPicPr>
          <p:nvPr/>
        </p:nvPicPr>
        <p:blipFill>
          <a:blip r:embed="rId4"/>
          <a:stretch>
            <a:fillRect/>
          </a:stretch>
        </p:blipFill>
        <p:spPr>
          <a:xfrm>
            <a:off x="9608671" y="3990483"/>
            <a:ext cx="7569200" cy="5664200"/>
          </a:xfrm>
          <a:prstGeom prst="rect">
            <a:avLst/>
          </a:prstGeom>
        </p:spPr>
      </p:pic>
      <p:sp>
        <p:nvSpPr>
          <p:cNvPr id="8" name="Rectangle 7">
            <a:extLst>
              <a:ext uri="{FF2B5EF4-FFF2-40B4-BE49-F238E27FC236}">
                <a16:creationId xmlns:a16="http://schemas.microsoft.com/office/drawing/2014/main" id="{1520EB77-CC1A-0646-8851-2676367BEB19}"/>
              </a:ext>
            </a:extLst>
          </p:cNvPr>
          <p:cNvSpPr/>
          <p:nvPr/>
        </p:nvSpPr>
        <p:spPr>
          <a:xfrm>
            <a:off x="1810870" y="3943636"/>
            <a:ext cx="6149788"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95% with a Precision of 100%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100% of the time.</a:t>
            </a:r>
          </a:p>
          <a:p>
            <a:pPr marL="342900" lvl="0" indent="-342900">
              <a:lnSpc>
                <a:spcPct val="140000"/>
              </a:lnSpc>
              <a:buFont typeface="Arial" panose="020B0604020202020204" pitchFamily="34" charset="0"/>
              <a:buChar char="•"/>
            </a:pPr>
            <a:r>
              <a:rPr lang="en-US" sz="2800" dirty="0">
                <a:solidFill>
                  <a:schemeClr val="bg1"/>
                </a:solidFill>
              </a:rPr>
              <a:t>The K-Nearest Neighbor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327779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486460"/>
            <a:ext cx="8115300" cy="1706942"/>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Decision Tree</a:t>
            </a:r>
          </a:p>
          <a:p>
            <a:pPr marL="0" marR="0" lvl="0" indent="0" algn="l" rtl="0">
              <a:lnSpc>
                <a:spcPct val="117999"/>
              </a:lnSpc>
              <a:spcBef>
                <a:spcPts val="0"/>
              </a:spcBef>
              <a:spcAft>
                <a:spcPts val="0"/>
              </a:spcAft>
              <a:buNone/>
            </a:pPr>
            <a:endParaRPr dirty="0"/>
          </a:p>
        </p:txBody>
      </p:sp>
      <p:pic>
        <p:nvPicPr>
          <p:cNvPr id="3" name="Picture 2">
            <a:extLst>
              <a:ext uri="{FF2B5EF4-FFF2-40B4-BE49-F238E27FC236}">
                <a16:creationId xmlns:a16="http://schemas.microsoft.com/office/drawing/2014/main" id="{B741804F-438D-AA4E-8A03-5AB2CB91A8E2}"/>
              </a:ext>
            </a:extLst>
          </p:cNvPr>
          <p:cNvPicPr>
            <a:picLocks noChangeAspect="1"/>
          </p:cNvPicPr>
          <p:nvPr/>
        </p:nvPicPr>
        <p:blipFill>
          <a:blip r:embed="rId3"/>
          <a:stretch>
            <a:fillRect/>
          </a:stretch>
        </p:blipFill>
        <p:spPr>
          <a:xfrm>
            <a:off x="9708029" y="1486460"/>
            <a:ext cx="8051800" cy="1828800"/>
          </a:xfrm>
          <a:prstGeom prst="rect">
            <a:avLst/>
          </a:prstGeom>
        </p:spPr>
      </p:pic>
      <p:pic>
        <p:nvPicPr>
          <p:cNvPr id="5" name="Picture 4">
            <a:extLst>
              <a:ext uri="{FF2B5EF4-FFF2-40B4-BE49-F238E27FC236}">
                <a16:creationId xmlns:a16="http://schemas.microsoft.com/office/drawing/2014/main" id="{819C24A3-9309-0949-B2B1-1EEC7C570C04}"/>
              </a:ext>
            </a:extLst>
          </p:cNvPr>
          <p:cNvPicPr>
            <a:picLocks noChangeAspect="1"/>
          </p:cNvPicPr>
          <p:nvPr/>
        </p:nvPicPr>
        <p:blipFill>
          <a:blip r:embed="rId4"/>
          <a:stretch>
            <a:fillRect/>
          </a:stretch>
        </p:blipFill>
        <p:spPr>
          <a:xfrm>
            <a:off x="10133479" y="4261597"/>
            <a:ext cx="7200900" cy="5600700"/>
          </a:xfrm>
          <a:prstGeom prst="rect">
            <a:avLst/>
          </a:prstGeom>
        </p:spPr>
      </p:pic>
      <p:sp>
        <p:nvSpPr>
          <p:cNvPr id="10" name="Rectangle 9">
            <a:extLst>
              <a:ext uri="{FF2B5EF4-FFF2-40B4-BE49-F238E27FC236}">
                <a16:creationId xmlns:a16="http://schemas.microsoft.com/office/drawing/2014/main" id="{E7614AE0-5046-3E43-AC5C-3028F19EB678}"/>
              </a:ext>
            </a:extLst>
          </p:cNvPr>
          <p:cNvSpPr/>
          <p:nvPr/>
        </p:nvSpPr>
        <p:spPr>
          <a:xfrm>
            <a:off x="1577788" y="4261597"/>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91% with a Precision of 95%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95% of the time.</a:t>
            </a:r>
          </a:p>
          <a:p>
            <a:pPr marL="342900" lvl="0" indent="-342900">
              <a:lnSpc>
                <a:spcPct val="140000"/>
              </a:lnSpc>
              <a:buFont typeface="Arial" panose="020B0604020202020204" pitchFamily="34" charset="0"/>
              <a:buChar char="•"/>
            </a:pPr>
            <a:r>
              <a:rPr lang="en-US" sz="2800" dirty="0">
                <a:solidFill>
                  <a:schemeClr val="bg1"/>
                </a:solidFill>
              </a:rPr>
              <a:t>The Decision Tree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296814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82489" y="1575124"/>
            <a:ext cx="8115300" cy="1452705"/>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Random Forest</a:t>
            </a:r>
            <a:endParaRPr dirty="0"/>
          </a:p>
        </p:txBody>
      </p:sp>
      <p:pic>
        <p:nvPicPr>
          <p:cNvPr id="3" name="Picture 2">
            <a:extLst>
              <a:ext uri="{FF2B5EF4-FFF2-40B4-BE49-F238E27FC236}">
                <a16:creationId xmlns:a16="http://schemas.microsoft.com/office/drawing/2014/main" id="{A37DA092-2CEF-C446-83A9-B86418ACFCCD}"/>
              </a:ext>
            </a:extLst>
          </p:cNvPr>
          <p:cNvPicPr>
            <a:picLocks noChangeAspect="1"/>
          </p:cNvPicPr>
          <p:nvPr/>
        </p:nvPicPr>
        <p:blipFill>
          <a:blip r:embed="rId3"/>
          <a:stretch>
            <a:fillRect/>
          </a:stretch>
        </p:blipFill>
        <p:spPr>
          <a:xfrm>
            <a:off x="9698317" y="2227729"/>
            <a:ext cx="8178800" cy="1600200"/>
          </a:xfrm>
          <a:prstGeom prst="rect">
            <a:avLst/>
          </a:prstGeom>
        </p:spPr>
      </p:pic>
      <p:pic>
        <p:nvPicPr>
          <p:cNvPr id="5" name="Picture 4">
            <a:extLst>
              <a:ext uri="{FF2B5EF4-FFF2-40B4-BE49-F238E27FC236}">
                <a16:creationId xmlns:a16="http://schemas.microsoft.com/office/drawing/2014/main" id="{F2DAA5F9-1014-D645-A5C4-FBA1BE27C95B}"/>
              </a:ext>
            </a:extLst>
          </p:cNvPr>
          <p:cNvPicPr>
            <a:picLocks noChangeAspect="1"/>
          </p:cNvPicPr>
          <p:nvPr/>
        </p:nvPicPr>
        <p:blipFill>
          <a:blip r:embed="rId4"/>
          <a:stretch>
            <a:fillRect/>
          </a:stretch>
        </p:blipFill>
        <p:spPr>
          <a:xfrm>
            <a:off x="10199967" y="4361684"/>
            <a:ext cx="7175500" cy="5664200"/>
          </a:xfrm>
          <a:prstGeom prst="rect">
            <a:avLst/>
          </a:prstGeom>
        </p:spPr>
      </p:pic>
      <p:sp>
        <p:nvSpPr>
          <p:cNvPr id="10" name="Rectangle 9">
            <a:extLst>
              <a:ext uri="{FF2B5EF4-FFF2-40B4-BE49-F238E27FC236}">
                <a16:creationId xmlns:a16="http://schemas.microsoft.com/office/drawing/2014/main" id="{F39CA8C0-3F14-0149-9581-3C80D1620E5B}"/>
              </a:ext>
            </a:extLst>
          </p:cNvPr>
          <p:cNvSpPr/>
          <p:nvPr/>
        </p:nvSpPr>
        <p:spPr>
          <a:xfrm>
            <a:off x="1434352" y="4467589"/>
            <a:ext cx="5038165"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95% with a Precision of 100%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100% of the time.</a:t>
            </a:r>
          </a:p>
          <a:p>
            <a:pPr marL="342900" lvl="0" indent="-342900">
              <a:lnSpc>
                <a:spcPct val="140000"/>
              </a:lnSpc>
              <a:buFont typeface="Arial" panose="020B0604020202020204" pitchFamily="34" charset="0"/>
              <a:buChar char="•"/>
            </a:pPr>
            <a:r>
              <a:rPr lang="en-US" sz="2800" dirty="0">
                <a:solidFill>
                  <a:schemeClr val="bg1"/>
                </a:solidFill>
              </a:rPr>
              <a:t>The Random Forest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422012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2523565" y="1181660"/>
            <a:ext cx="8115300" cy="1452705"/>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Final Results</a:t>
            </a:r>
            <a:endParaRPr dirty="0"/>
          </a:p>
        </p:txBody>
      </p:sp>
      <p:sp>
        <p:nvSpPr>
          <p:cNvPr id="193" name="Google Shape;193;p23"/>
          <p:cNvSpPr txBox="1"/>
          <p:nvPr/>
        </p:nvSpPr>
        <p:spPr>
          <a:xfrm>
            <a:off x="10638865" y="3182167"/>
            <a:ext cx="6019800" cy="551535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dirty="0">
                <a:solidFill>
                  <a:srgbClr val="FFFFFF"/>
                </a:solidFill>
                <a:latin typeface="Assistant"/>
                <a:ea typeface="Assistant"/>
                <a:cs typeface="Assistant"/>
                <a:sym typeface="Assistant"/>
              </a:rPr>
              <a:t>K-Nearest Neighbors and Random Forest performed very well with an accuracy score of 95%. Decision tree followed with an accuracy score of 91% and Naïve Bayes performed the poorest out of the four classifiers with an accuracy of 84%. </a:t>
            </a:r>
            <a:endParaRPr sz="2000" dirty="0"/>
          </a:p>
        </p:txBody>
      </p:sp>
      <p:pic>
        <p:nvPicPr>
          <p:cNvPr id="3" name="Picture 2">
            <a:extLst>
              <a:ext uri="{FF2B5EF4-FFF2-40B4-BE49-F238E27FC236}">
                <a16:creationId xmlns:a16="http://schemas.microsoft.com/office/drawing/2014/main" id="{F50DA173-3B39-4240-9A9B-3873B38E4C14}"/>
              </a:ext>
            </a:extLst>
          </p:cNvPr>
          <p:cNvPicPr>
            <a:picLocks noChangeAspect="1"/>
          </p:cNvPicPr>
          <p:nvPr/>
        </p:nvPicPr>
        <p:blipFill>
          <a:blip r:embed="rId3"/>
          <a:stretch>
            <a:fillRect/>
          </a:stretch>
        </p:blipFill>
        <p:spPr>
          <a:xfrm>
            <a:off x="1028700" y="4040419"/>
            <a:ext cx="7599712" cy="4010959"/>
          </a:xfrm>
          <a:prstGeom prst="rect">
            <a:avLst/>
          </a:prstGeom>
        </p:spPr>
      </p:pic>
    </p:spTree>
    <p:extLst>
      <p:ext uri="{BB962C8B-B14F-4D97-AF65-F5344CB8AC3E}">
        <p14:creationId xmlns:p14="http://schemas.microsoft.com/office/powerpoint/2010/main" val="183829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a:stretch/>
        </p:blipFill>
        <p:spPr>
          <a:xfrm rot="-9088749">
            <a:off x="15238549" y="7531796"/>
            <a:ext cx="2440941" cy="2312792"/>
          </a:xfrm>
          <a:prstGeom prst="rect">
            <a:avLst/>
          </a:prstGeom>
          <a:noFill/>
          <a:ln>
            <a:noFill/>
          </a:ln>
        </p:spPr>
      </p:pic>
      <p:pic>
        <p:nvPicPr>
          <p:cNvPr id="200" name="Google Shape;200;p24"/>
          <p:cNvPicPr preferRelativeResize="0"/>
          <p:nvPr/>
        </p:nvPicPr>
        <p:blipFill rotWithShape="1">
          <a:blip r:embed="rId4">
            <a:alphaModFix/>
          </a:blip>
          <a:srcRect/>
          <a:stretch/>
        </p:blipFill>
        <p:spPr>
          <a:xfrm rot="313119">
            <a:off x="13667511" y="-2216185"/>
            <a:ext cx="5583018" cy="5338761"/>
          </a:xfrm>
          <a:prstGeom prst="rect">
            <a:avLst/>
          </a:prstGeom>
          <a:noFill/>
          <a:ln>
            <a:noFill/>
          </a:ln>
        </p:spPr>
      </p:pic>
      <p:pic>
        <p:nvPicPr>
          <p:cNvPr id="201" name="Google Shape;201;p24"/>
          <p:cNvPicPr preferRelativeResize="0"/>
          <p:nvPr/>
        </p:nvPicPr>
        <p:blipFill rotWithShape="1">
          <a:blip r:embed="rId5">
            <a:alphaModFix/>
          </a:blip>
          <a:srcRect/>
          <a:stretch/>
        </p:blipFill>
        <p:spPr>
          <a:xfrm rot="1705580">
            <a:off x="-2362671" y="6401890"/>
            <a:ext cx="7824542" cy="6963843"/>
          </a:xfrm>
          <a:prstGeom prst="rect">
            <a:avLst/>
          </a:prstGeom>
          <a:noFill/>
          <a:ln>
            <a:noFill/>
          </a:ln>
        </p:spPr>
      </p:pic>
      <p:pic>
        <p:nvPicPr>
          <p:cNvPr id="202" name="Google Shape;202;p24"/>
          <p:cNvPicPr preferRelativeResize="0"/>
          <p:nvPr/>
        </p:nvPicPr>
        <p:blipFill rotWithShape="1">
          <a:blip r:embed="rId4">
            <a:alphaModFix/>
          </a:blip>
          <a:srcRect/>
          <a:stretch/>
        </p:blipFill>
        <p:spPr>
          <a:xfrm rot="6959566">
            <a:off x="-761750" y="523555"/>
            <a:ext cx="2895099" cy="2768439"/>
          </a:xfrm>
          <a:prstGeom prst="rect">
            <a:avLst/>
          </a:prstGeom>
          <a:noFill/>
          <a:ln>
            <a:noFill/>
          </a:ln>
        </p:spPr>
      </p:pic>
      <p:sp>
        <p:nvSpPr>
          <p:cNvPr id="203" name="Google Shape;203;p24"/>
          <p:cNvSpPr txBox="1"/>
          <p:nvPr/>
        </p:nvSpPr>
        <p:spPr>
          <a:xfrm>
            <a:off x="2564405" y="1265675"/>
            <a:ext cx="10747671"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731F7D"/>
                </a:solidFill>
                <a:latin typeface="Arial"/>
                <a:ea typeface="Arial"/>
                <a:cs typeface="Arial"/>
                <a:sym typeface="Arial"/>
              </a:rPr>
              <a:t>Conclusion/Modifications</a:t>
            </a:r>
            <a:endParaRPr dirty="0"/>
          </a:p>
        </p:txBody>
      </p:sp>
      <p:sp>
        <p:nvSpPr>
          <p:cNvPr id="204" name="Google Shape;204;p24"/>
          <p:cNvSpPr txBox="1"/>
          <p:nvPr/>
        </p:nvSpPr>
        <p:spPr>
          <a:xfrm>
            <a:off x="4913158" y="2549873"/>
            <a:ext cx="7674115" cy="5685595"/>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Arial" panose="020B0604020202020204" pitchFamily="34" charset="0"/>
              <a:buChar char="•"/>
            </a:pPr>
            <a:r>
              <a:rPr lang="en-US" sz="2399" b="0" i="0" u="none" strike="noStrike" cap="none" dirty="0">
                <a:solidFill>
                  <a:srgbClr val="000000"/>
                </a:solidFill>
                <a:latin typeface="Assistant"/>
                <a:ea typeface="Assistant"/>
                <a:cs typeface="Assistant"/>
                <a:sym typeface="Assistant"/>
              </a:rPr>
              <a:t>Overall, dataset was properly cleaned and prepared for model evaluation.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Conducted 4 supervised learning classifiers on dataset and computed 4 accuracy, precision and recall scores.</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K-NN and Random Forest produced the higher accuracy scores. Random Forest would be the better one to choose as K-NN is very slow due to its computation time and RF handles overfitting much better.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If computation time is an important factor the Naïve Bayes followed by Decision Tree classifier are better options.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8"/>
        <p:cNvGrpSpPr/>
        <p:nvPr/>
      </p:nvGrpSpPr>
      <p:grpSpPr>
        <a:xfrm>
          <a:off x="0" y="0"/>
          <a:ext cx="0" cy="0"/>
          <a:chOff x="0" y="0"/>
          <a:chExt cx="0" cy="0"/>
        </a:xfrm>
      </p:grpSpPr>
      <p:pic>
        <p:nvPicPr>
          <p:cNvPr id="15" name="Google Shape;224;p26">
            <a:extLst>
              <a:ext uri="{FF2B5EF4-FFF2-40B4-BE49-F238E27FC236}">
                <a16:creationId xmlns:a16="http://schemas.microsoft.com/office/drawing/2014/main" id="{6A2281AD-160A-474C-9C64-9E4A06D9ACD9}"/>
              </a:ext>
            </a:extLst>
          </p:cNvPr>
          <p:cNvPicPr preferRelativeResize="0"/>
          <p:nvPr/>
        </p:nvPicPr>
        <p:blipFill rotWithShape="1">
          <a:blip r:embed="rId3">
            <a:alphaModFix/>
          </a:blip>
          <a:srcRect/>
          <a:stretch/>
        </p:blipFill>
        <p:spPr>
          <a:xfrm rot="9490257">
            <a:off x="5175444" y="8243780"/>
            <a:ext cx="2546291" cy="2412611"/>
          </a:xfrm>
          <a:prstGeom prst="rect">
            <a:avLst/>
          </a:prstGeom>
          <a:noFill/>
          <a:ln>
            <a:noFill/>
          </a:ln>
        </p:spPr>
      </p:pic>
      <p:pic>
        <p:nvPicPr>
          <p:cNvPr id="14" name="Google Shape;225;p26">
            <a:extLst>
              <a:ext uri="{FF2B5EF4-FFF2-40B4-BE49-F238E27FC236}">
                <a16:creationId xmlns:a16="http://schemas.microsoft.com/office/drawing/2014/main" id="{D6F76786-6AA8-CD48-A0E3-C8053E089887}"/>
              </a:ext>
            </a:extLst>
          </p:cNvPr>
          <p:cNvPicPr preferRelativeResize="0"/>
          <p:nvPr/>
        </p:nvPicPr>
        <p:blipFill rotWithShape="1">
          <a:blip r:embed="rId4">
            <a:alphaModFix/>
          </a:blip>
          <a:srcRect/>
          <a:stretch/>
        </p:blipFill>
        <p:spPr>
          <a:xfrm rot="6148233">
            <a:off x="12904299" y="3972854"/>
            <a:ext cx="6861060" cy="6560888"/>
          </a:xfrm>
          <a:prstGeom prst="rect">
            <a:avLst/>
          </a:prstGeom>
          <a:noFill/>
          <a:ln>
            <a:noFill/>
          </a:ln>
        </p:spPr>
      </p:pic>
      <p:sp>
        <p:nvSpPr>
          <p:cNvPr id="212" name="Google Shape;212;p25"/>
          <p:cNvSpPr txBox="1"/>
          <p:nvPr/>
        </p:nvSpPr>
        <p:spPr>
          <a:xfrm>
            <a:off x="7407990" y="1232805"/>
            <a:ext cx="7513117"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a:solidFill>
                  <a:srgbClr val="FFFFFF"/>
                </a:solidFill>
              </a:rPr>
              <a:t>Future Works</a:t>
            </a:r>
            <a:endParaRPr lang="en-US" dirty="0"/>
          </a:p>
        </p:txBody>
      </p:sp>
      <p:sp>
        <p:nvSpPr>
          <p:cNvPr id="12" name="TextBox 11">
            <a:extLst>
              <a:ext uri="{FF2B5EF4-FFF2-40B4-BE49-F238E27FC236}">
                <a16:creationId xmlns:a16="http://schemas.microsoft.com/office/drawing/2014/main" id="{2B198E7B-D2E6-E34F-A1F7-D222FE35A631}"/>
              </a:ext>
            </a:extLst>
          </p:cNvPr>
          <p:cNvSpPr txBox="1"/>
          <p:nvPr/>
        </p:nvSpPr>
        <p:spPr>
          <a:xfrm>
            <a:off x="6220877" y="3195332"/>
            <a:ext cx="6977059"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Further analysis could explore why many patients that experienced a stroke did not have heart disease and whether heart disease is a reliable indicator of having a stroke. </a:t>
            </a:r>
          </a:p>
          <a:p>
            <a:pPr marL="342900" indent="-342900">
              <a:buFont typeface="Arial" panose="020B0604020202020204" pitchFamily="34" charset="0"/>
              <a:buChar char="•"/>
            </a:pPr>
            <a:r>
              <a:rPr lang="en-US" sz="2400" dirty="0">
                <a:solidFill>
                  <a:schemeClr val="bg1"/>
                </a:solidFill>
              </a:rPr>
              <a:t>The data gathered can be used by many to see what features are important to consider i.e. years of smoking, whether hypertension is present, etc. when dealing with a patient that could possibly have a stroke. </a:t>
            </a:r>
          </a:p>
          <a:p>
            <a:pPr marL="342900" indent="-342900">
              <a:buFont typeface="Arial" panose="020B0604020202020204" pitchFamily="34" charset="0"/>
              <a:buChar char="•"/>
            </a:pPr>
            <a:r>
              <a:rPr lang="en-US" sz="2400" dirty="0">
                <a:solidFill>
                  <a:schemeClr val="bg1"/>
                </a:solidFill>
              </a:rPr>
              <a:t>Data explored can be used by many hospitals or drug companies looking to tackle and help prevent others from having stroke. The EDA findings would allow them to draw conclusions as to who they should target for preventive measures i.e. gender, age, BMI, etc. </a:t>
            </a:r>
          </a:p>
          <a:p>
            <a:pPr marL="342900" indent="-342900">
              <a:buFont typeface="Arial" panose="020B0604020202020204" pitchFamily="34" charset="0"/>
              <a:buChar char="•"/>
            </a:pPr>
            <a:endParaRPr lang="en-US" sz="2400" dirty="0">
              <a:solidFill>
                <a:schemeClr val="bg1"/>
              </a:solidFill>
            </a:endParaRPr>
          </a:p>
        </p:txBody>
      </p:sp>
      <p:pic>
        <p:nvPicPr>
          <p:cNvPr id="13" name="Google Shape;223;p26">
            <a:extLst>
              <a:ext uri="{FF2B5EF4-FFF2-40B4-BE49-F238E27FC236}">
                <a16:creationId xmlns:a16="http://schemas.microsoft.com/office/drawing/2014/main" id="{39398AEB-30AF-6D4E-BEB6-C8234218EE07}"/>
              </a:ext>
            </a:extLst>
          </p:cNvPr>
          <p:cNvPicPr preferRelativeResize="0"/>
          <p:nvPr/>
        </p:nvPicPr>
        <p:blipFill rotWithShape="1">
          <a:blip r:embed="rId5">
            <a:alphaModFix/>
          </a:blip>
          <a:srcRect/>
          <a:stretch/>
        </p:blipFill>
        <p:spPr>
          <a:xfrm>
            <a:off x="0" y="554476"/>
            <a:ext cx="7027814" cy="62547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33"/>
        <p:cNvGrpSpPr/>
        <p:nvPr/>
      </p:nvGrpSpPr>
      <p:grpSpPr>
        <a:xfrm>
          <a:off x="0" y="0"/>
          <a:ext cx="0" cy="0"/>
          <a:chOff x="0" y="0"/>
          <a:chExt cx="0" cy="0"/>
        </a:xfrm>
      </p:grpSpPr>
      <p:pic>
        <p:nvPicPr>
          <p:cNvPr id="234" name="Google Shape;234;p27"/>
          <p:cNvPicPr preferRelativeResize="0"/>
          <p:nvPr/>
        </p:nvPicPr>
        <p:blipFill rotWithShape="1">
          <a:blip r:embed="rId3">
            <a:alphaModFix/>
          </a:blip>
          <a:srcRect/>
          <a:stretch/>
        </p:blipFill>
        <p:spPr>
          <a:xfrm rot="4494633">
            <a:off x="7828277" y="9031944"/>
            <a:ext cx="2604581" cy="2467841"/>
          </a:xfrm>
          <a:prstGeom prst="rect">
            <a:avLst/>
          </a:prstGeom>
          <a:noFill/>
          <a:ln>
            <a:noFill/>
          </a:ln>
        </p:spPr>
      </p:pic>
      <p:pic>
        <p:nvPicPr>
          <p:cNvPr id="235" name="Google Shape;235;p27"/>
          <p:cNvPicPr preferRelativeResize="0"/>
          <p:nvPr/>
        </p:nvPicPr>
        <p:blipFill rotWithShape="1">
          <a:blip r:embed="rId3">
            <a:alphaModFix/>
          </a:blip>
          <a:srcRect/>
          <a:stretch/>
        </p:blipFill>
        <p:spPr>
          <a:xfrm rot="-9088749">
            <a:off x="1631143" y="-2578373"/>
            <a:ext cx="3903561" cy="3698625"/>
          </a:xfrm>
          <a:prstGeom prst="rect">
            <a:avLst/>
          </a:prstGeom>
          <a:noFill/>
          <a:ln>
            <a:noFill/>
          </a:ln>
        </p:spPr>
      </p:pic>
      <p:pic>
        <p:nvPicPr>
          <p:cNvPr id="236" name="Google Shape;236;p27"/>
          <p:cNvPicPr preferRelativeResize="0"/>
          <p:nvPr/>
        </p:nvPicPr>
        <p:blipFill rotWithShape="1">
          <a:blip r:embed="rId4">
            <a:alphaModFix amt="57000"/>
          </a:blip>
          <a:srcRect/>
          <a:stretch/>
        </p:blipFill>
        <p:spPr>
          <a:xfrm rot="313119">
            <a:off x="-3109196" y="4175850"/>
            <a:ext cx="8275792" cy="7913726"/>
          </a:xfrm>
          <a:prstGeom prst="rect">
            <a:avLst/>
          </a:prstGeom>
          <a:noFill/>
          <a:ln>
            <a:noFill/>
          </a:ln>
        </p:spPr>
      </p:pic>
      <p:pic>
        <p:nvPicPr>
          <p:cNvPr id="237" name="Google Shape;237;p27"/>
          <p:cNvPicPr preferRelativeResize="0"/>
          <p:nvPr/>
        </p:nvPicPr>
        <p:blipFill rotWithShape="1">
          <a:blip r:embed="rId5">
            <a:alphaModFix amt="68000"/>
          </a:blip>
          <a:srcRect/>
          <a:stretch/>
        </p:blipFill>
        <p:spPr>
          <a:xfrm rot="965189">
            <a:off x="11221099" y="-2935739"/>
            <a:ext cx="7824542" cy="6963843"/>
          </a:xfrm>
          <a:prstGeom prst="rect">
            <a:avLst/>
          </a:prstGeom>
          <a:noFill/>
          <a:ln>
            <a:noFill/>
          </a:ln>
        </p:spPr>
      </p:pic>
      <p:pic>
        <p:nvPicPr>
          <p:cNvPr id="238" name="Google Shape;238;p27"/>
          <p:cNvPicPr preferRelativeResize="0"/>
          <p:nvPr/>
        </p:nvPicPr>
        <p:blipFill rotWithShape="1">
          <a:blip r:embed="rId6">
            <a:alphaModFix/>
          </a:blip>
          <a:srcRect/>
          <a:stretch/>
        </p:blipFill>
        <p:spPr>
          <a:xfrm rot="1207755">
            <a:off x="13218087" y="5225672"/>
            <a:ext cx="6135171" cy="7102948"/>
          </a:xfrm>
          <a:prstGeom prst="rect">
            <a:avLst/>
          </a:prstGeom>
          <a:noFill/>
          <a:ln>
            <a:noFill/>
          </a:ln>
        </p:spPr>
      </p:pic>
      <p:grpSp>
        <p:nvGrpSpPr>
          <p:cNvPr id="239" name="Google Shape;239;p27"/>
          <p:cNvGrpSpPr/>
          <p:nvPr/>
        </p:nvGrpSpPr>
        <p:grpSpPr>
          <a:xfrm>
            <a:off x="3187126" y="5133426"/>
            <a:ext cx="10909700" cy="1047411"/>
            <a:chOff x="-669365" y="1751595"/>
            <a:chExt cx="14546267" cy="1396548"/>
          </a:xfrm>
        </p:grpSpPr>
        <p:sp>
          <p:nvSpPr>
            <p:cNvPr id="240" name="Google Shape;240;p27"/>
            <p:cNvSpPr txBox="1"/>
            <p:nvPr/>
          </p:nvSpPr>
          <p:spPr>
            <a:xfrm>
              <a:off x="-669365" y="1751595"/>
              <a:ext cx="14546267" cy="1186394"/>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4900" b="0" i="0" u="none" strike="noStrike" cap="none" dirty="0">
                  <a:solidFill>
                    <a:srgbClr val="FFFFFF"/>
                  </a:solidFill>
                  <a:latin typeface="Arial"/>
                  <a:ea typeface="Arial"/>
                  <a:cs typeface="Arial"/>
                  <a:sym typeface="Arial"/>
                </a:rPr>
                <a:t>Thank You!</a:t>
              </a:r>
              <a:endParaRPr dirty="0"/>
            </a:p>
          </p:txBody>
        </p:sp>
        <p:sp>
          <p:nvSpPr>
            <p:cNvPr id="241" name="Google Shape;241;p27"/>
            <p:cNvSpPr txBox="1"/>
            <p:nvPr/>
          </p:nvSpPr>
          <p:spPr>
            <a:xfrm>
              <a:off x="1627321" y="2774707"/>
              <a:ext cx="11291623" cy="37343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r="379" b="1160"/>
          <a:stretch/>
        </p:blipFill>
        <p:spPr>
          <a:xfrm rot="1298824">
            <a:off x="12555249" y="4939834"/>
            <a:ext cx="6575294" cy="7268784"/>
          </a:xfrm>
          <a:prstGeom prst="rect">
            <a:avLst/>
          </a:prstGeom>
          <a:noFill/>
          <a:ln>
            <a:noFill/>
          </a:ln>
        </p:spPr>
      </p:pic>
      <p:pic>
        <p:nvPicPr>
          <p:cNvPr id="95" name="Google Shape;95;p14"/>
          <p:cNvPicPr preferRelativeResize="0"/>
          <p:nvPr/>
        </p:nvPicPr>
        <p:blipFill rotWithShape="1">
          <a:blip r:embed="rId4">
            <a:alphaModFix/>
          </a:blip>
          <a:srcRect/>
          <a:stretch/>
        </p:blipFill>
        <p:spPr>
          <a:xfrm rot="-2715964">
            <a:off x="8597713" y="7771526"/>
            <a:ext cx="1844500" cy="1747664"/>
          </a:xfrm>
          <a:prstGeom prst="rect">
            <a:avLst/>
          </a:prstGeom>
          <a:noFill/>
          <a:ln>
            <a:noFill/>
          </a:ln>
        </p:spPr>
      </p:pic>
      <p:pic>
        <p:nvPicPr>
          <p:cNvPr id="96" name="Google Shape;96;p14"/>
          <p:cNvPicPr preferRelativeResize="0"/>
          <p:nvPr/>
        </p:nvPicPr>
        <p:blipFill rotWithShape="1">
          <a:blip r:embed="rId5">
            <a:alphaModFix/>
          </a:blip>
          <a:srcRect/>
          <a:stretch/>
        </p:blipFill>
        <p:spPr>
          <a:xfrm rot="-3378125">
            <a:off x="12070219" y="-1362141"/>
            <a:ext cx="4943405" cy="5723190"/>
          </a:xfrm>
          <a:prstGeom prst="rect">
            <a:avLst/>
          </a:prstGeom>
          <a:noFill/>
          <a:ln>
            <a:noFill/>
          </a:ln>
        </p:spPr>
      </p:pic>
      <p:grpSp>
        <p:nvGrpSpPr>
          <p:cNvPr id="97" name="Google Shape;97;p14"/>
          <p:cNvGrpSpPr/>
          <p:nvPr/>
        </p:nvGrpSpPr>
        <p:grpSpPr>
          <a:xfrm>
            <a:off x="1028700" y="1499454"/>
            <a:ext cx="9610891" cy="6294805"/>
            <a:chOff x="0" y="-337527"/>
            <a:chExt cx="12814522" cy="8393071"/>
          </a:xfrm>
        </p:grpSpPr>
        <p:sp>
          <p:nvSpPr>
            <p:cNvPr id="98" name="Google Shape;98;p14"/>
            <p:cNvSpPr txBox="1"/>
            <p:nvPr/>
          </p:nvSpPr>
          <p:spPr>
            <a:xfrm>
              <a:off x="901875" y="-337527"/>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Objective</a:t>
              </a:r>
              <a:endParaRPr dirty="0"/>
            </a:p>
          </p:txBody>
        </p:sp>
        <p:sp>
          <p:nvSpPr>
            <p:cNvPr id="100" name="Google Shape;100;p14"/>
            <p:cNvSpPr txBox="1"/>
            <p:nvPr/>
          </p:nvSpPr>
          <p:spPr>
            <a:xfrm>
              <a:off x="0" y="7653383"/>
              <a:ext cx="7538418"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sp>
        <p:nvSpPr>
          <p:cNvPr id="6" name="TextBox 5">
            <a:extLst>
              <a:ext uri="{FF2B5EF4-FFF2-40B4-BE49-F238E27FC236}">
                <a16:creationId xmlns:a16="http://schemas.microsoft.com/office/drawing/2014/main" id="{4C6DC2B5-B61D-A042-9C43-C2B45D6C27CC}"/>
              </a:ext>
            </a:extLst>
          </p:cNvPr>
          <p:cNvSpPr txBox="1"/>
          <p:nvPr/>
        </p:nvSpPr>
        <p:spPr>
          <a:xfrm>
            <a:off x="3855606" y="3303563"/>
            <a:ext cx="9704786" cy="4524315"/>
          </a:xfrm>
          <a:prstGeom prst="rect">
            <a:avLst/>
          </a:prstGeom>
          <a:noFill/>
        </p:spPr>
        <p:txBody>
          <a:bodyPr wrap="square" rtlCol="0">
            <a:spAutoFit/>
          </a:bodyPr>
          <a:lstStyle/>
          <a:p>
            <a:pPr algn="ctr"/>
            <a:r>
              <a:rPr lang="en-US" sz="3600" dirty="0">
                <a:solidFill>
                  <a:schemeClr val="bg1"/>
                </a:solidFill>
              </a:rPr>
              <a:t>The objective/goal of this project is to predict whether a patient is likely to have a stroke based on input features with the use of supervised learning models. Data mining tasks will include cleaning the provided dataset and preparing it for various model evaluations such as Naive Bayes, K-NN, Decision Tree, and Random Forest.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5"/>
          <p:cNvPicPr preferRelativeResize="0"/>
          <p:nvPr/>
        </p:nvPicPr>
        <p:blipFill rotWithShape="1">
          <a:blip r:embed="rId3">
            <a:alphaModFix/>
          </a:blip>
          <a:srcRect/>
          <a:stretch/>
        </p:blipFill>
        <p:spPr>
          <a:xfrm rot="-1199663">
            <a:off x="4111359" y="-3364814"/>
            <a:ext cx="9366851" cy="8957051"/>
          </a:xfrm>
          <a:prstGeom prst="rect">
            <a:avLst/>
          </a:prstGeom>
          <a:noFill/>
          <a:ln>
            <a:noFill/>
          </a:ln>
        </p:spPr>
      </p:pic>
      <p:pic>
        <p:nvPicPr>
          <p:cNvPr id="106" name="Google Shape;106;p15"/>
          <p:cNvPicPr preferRelativeResize="0"/>
          <p:nvPr/>
        </p:nvPicPr>
        <p:blipFill rotWithShape="1">
          <a:blip r:embed="rId4">
            <a:alphaModFix/>
          </a:blip>
          <a:srcRect/>
          <a:stretch/>
        </p:blipFill>
        <p:spPr>
          <a:xfrm rot="-2715964">
            <a:off x="14635296" y="2779072"/>
            <a:ext cx="2207918" cy="2092002"/>
          </a:xfrm>
          <a:prstGeom prst="rect">
            <a:avLst/>
          </a:prstGeom>
          <a:noFill/>
          <a:ln>
            <a:noFill/>
          </a:ln>
        </p:spPr>
      </p:pic>
      <p:pic>
        <p:nvPicPr>
          <p:cNvPr id="107" name="Google Shape;107;p15"/>
          <p:cNvPicPr preferRelativeResize="0"/>
          <p:nvPr/>
        </p:nvPicPr>
        <p:blipFill rotWithShape="1">
          <a:blip r:embed="rId4">
            <a:alphaModFix/>
          </a:blip>
          <a:srcRect/>
          <a:stretch/>
        </p:blipFill>
        <p:spPr>
          <a:xfrm rot="-394911">
            <a:off x="16125490" y="7311630"/>
            <a:ext cx="5163362" cy="4892285"/>
          </a:xfrm>
          <a:prstGeom prst="rect">
            <a:avLst/>
          </a:prstGeom>
          <a:noFill/>
          <a:ln>
            <a:noFill/>
          </a:ln>
        </p:spPr>
      </p:pic>
      <p:grpSp>
        <p:nvGrpSpPr>
          <p:cNvPr id="108" name="Google Shape;108;p15"/>
          <p:cNvGrpSpPr/>
          <p:nvPr/>
        </p:nvGrpSpPr>
        <p:grpSpPr>
          <a:xfrm>
            <a:off x="1028700" y="5828112"/>
            <a:ext cx="10237362" cy="3814007"/>
            <a:chOff x="0" y="-43908"/>
            <a:chExt cx="13649816" cy="5085341"/>
          </a:xfrm>
        </p:grpSpPr>
        <p:sp>
          <p:nvSpPr>
            <p:cNvPr id="109" name="Google Shape;109;p15"/>
            <p:cNvSpPr txBox="1"/>
            <p:nvPr/>
          </p:nvSpPr>
          <p:spPr>
            <a:xfrm>
              <a:off x="0" y="1364530"/>
              <a:ext cx="13649816" cy="3676903"/>
            </a:xfrm>
            <a:prstGeom prst="rect">
              <a:avLst/>
            </a:prstGeom>
            <a:noFill/>
            <a:ln>
              <a:noFill/>
            </a:ln>
          </p:spPr>
          <p:txBody>
            <a:bodyPr spcFirstLastPara="1" wrap="square" lIns="0" tIns="0" rIns="0" bIns="0" anchor="t" anchorCtr="0">
              <a:spAutoFit/>
            </a:bodyPr>
            <a:lstStyle/>
            <a:p>
              <a:pPr lvl="0">
                <a:lnSpc>
                  <a:spcPct val="140000"/>
                </a:lnSpc>
              </a:pPr>
              <a:r>
                <a:rPr lang="en-US" sz="3200" dirty="0"/>
                <a:t>The Stroke prediction dataset was found on Kaggle. It contains 5110 rows and 12 columns. Based off of the snapshot provided it can be seen that we have 8 categorical variables and 4 numerical attributes.   </a:t>
              </a:r>
            </a:p>
          </p:txBody>
        </p:sp>
        <p:sp>
          <p:nvSpPr>
            <p:cNvPr id="110" name="Google Shape;110;p15"/>
            <p:cNvSpPr txBox="1"/>
            <p:nvPr/>
          </p:nvSpPr>
          <p:spPr>
            <a:xfrm>
              <a:off x="0" y="-43908"/>
              <a:ext cx="9705043" cy="113732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59" b="0" i="0" u="none" strike="noStrike" cap="none" dirty="0">
                  <a:solidFill>
                    <a:srgbClr val="731F7D"/>
                  </a:solidFill>
                  <a:latin typeface="Halant Medium"/>
                  <a:ea typeface="Halant Medium"/>
                  <a:cs typeface="Halant Medium"/>
                  <a:sym typeface="Halant Medium"/>
                </a:rPr>
                <a:t>Data Set</a:t>
              </a:r>
              <a:endParaRPr dirty="0"/>
            </a:p>
          </p:txBody>
        </p:sp>
      </p:grpSp>
      <p:pic>
        <p:nvPicPr>
          <p:cNvPr id="3" name="Picture 2">
            <a:extLst>
              <a:ext uri="{FF2B5EF4-FFF2-40B4-BE49-F238E27FC236}">
                <a16:creationId xmlns:a16="http://schemas.microsoft.com/office/drawing/2014/main" id="{0A7F079A-7F1B-5248-A605-CAC48444C186}"/>
              </a:ext>
            </a:extLst>
          </p:cNvPr>
          <p:cNvPicPr>
            <a:picLocks noChangeAspect="1"/>
          </p:cNvPicPr>
          <p:nvPr/>
        </p:nvPicPr>
        <p:blipFill>
          <a:blip r:embed="rId5"/>
          <a:stretch>
            <a:fillRect/>
          </a:stretch>
        </p:blipFill>
        <p:spPr>
          <a:xfrm>
            <a:off x="3262640" y="489704"/>
            <a:ext cx="14715470" cy="61743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a:stretch/>
        </p:blipFill>
        <p:spPr>
          <a:xfrm rot="4494633">
            <a:off x="737717" y="7024205"/>
            <a:ext cx="2605188" cy="2468415"/>
          </a:xfrm>
          <a:prstGeom prst="rect">
            <a:avLst/>
          </a:prstGeom>
          <a:noFill/>
          <a:ln>
            <a:noFill/>
          </a:ln>
        </p:spPr>
      </p:pic>
      <p:pic>
        <p:nvPicPr>
          <p:cNvPr id="116" name="Google Shape;116;p16"/>
          <p:cNvPicPr preferRelativeResize="0"/>
          <p:nvPr/>
        </p:nvPicPr>
        <p:blipFill rotWithShape="1">
          <a:blip r:embed="rId4">
            <a:alphaModFix/>
          </a:blip>
          <a:srcRect/>
          <a:stretch/>
        </p:blipFill>
        <p:spPr>
          <a:xfrm>
            <a:off x="-1213644" y="-550315"/>
            <a:ext cx="5225712" cy="4650884"/>
          </a:xfrm>
          <a:prstGeom prst="rect">
            <a:avLst/>
          </a:prstGeom>
          <a:noFill/>
          <a:ln>
            <a:noFill/>
          </a:ln>
        </p:spPr>
      </p:pic>
      <p:pic>
        <p:nvPicPr>
          <p:cNvPr id="117" name="Google Shape;117;p16"/>
          <p:cNvPicPr preferRelativeResize="0"/>
          <p:nvPr/>
        </p:nvPicPr>
        <p:blipFill rotWithShape="1">
          <a:blip r:embed="rId5">
            <a:alphaModFix/>
          </a:blip>
          <a:srcRect/>
          <a:stretch/>
        </p:blipFill>
        <p:spPr>
          <a:xfrm rot="313119">
            <a:off x="3291026" y="3087831"/>
            <a:ext cx="5693252" cy="5444172"/>
          </a:xfrm>
          <a:prstGeom prst="rect">
            <a:avLst/>
          </a:prstGeom>
          <a:noFill/>
          <a:ln>
            <a:noFill/>
          </a:ln>
        </p:spPr>
      </p:pic>
      <p:sp>
        <p:nvSpPr>
          <p:cNvPr id="118" name="Google Shape;118;p16"/>
          <p:cNvSpPr txBox="1"/>
          <p:nvPr/>
        </p:nvSpPr>
        <p:spPr>
          <a:xfrm>
            <a:off x="10229815" y="5706480"/>
            <a:ext cx="7029485" cy="2905411"/>
          </a:xfrm>
          <a:prstGeom prst="rect">
            <a:avLst/>
          </a:prstGeom>
          <a:noFill/>
          <a:ln>
            <a:noFill/>
          </a:ln>
        </p:spPr>
        <p:txBody>
          <a:bodyPr spcFirstLastPara="1" wrap="square" lIns="0" tIns="0" rIns="0" bIns="0" anchor="t" anchorCtr="0">
            <a:spAutoFit/>
          </a:bodyPr>
          <a:lstStyle/>
          <a:p>
            <a:pPr marL="0" marR="0" lvl="0" indent="0" algn="r"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Data Preprocessing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25" name="Google Shape;125;p17"/>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26" name="Google Shape;126;p17"/>
          <p:cNvSpPr txBox="1"/>
          <p:nvPr/>
        </p:nvSpPr>
        <p:spPr>
          <a:xfrm>
            <a:off x="1884459" y="1028699"/>
            <a:ext cx="6788778" cy="4794069"/>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2400" dirty="0">
                <a:solidFill>
                  <a:schemeClr val="bg1"/>
                </a:solidFill>
              </a:rPr>
              <a:t>Before model evaluations can begin, there are a few things needed in order to prepare the dataset. </a:t>
            </a:r>
          </a:p>
          <a:p>
            <a:pPr marL="0" marR="0" lvl="0" indent="0" algn="ctr" rtl="0">
              <a:lnSpc>
                <a:spcPct val="118000"/>
              </a:lnSpc>
              <a:spcBef>
                <a:spcPts val="0"/>
              </a:spcBef>
              <a:spcAft>
                <a:spcPts val="0"/>
              </a:spcAft>
              <a:buNone/>
            </a:pPr>
            <a:endParaRPr lang="en-US" sz="2400" dirty="0">
              <a:solidFill>
                <a:schemeClr val="bg1"/>
              </a:solidFill>
            </a:endParaRP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Type of attributes were properly assigned for categorical and numerical features</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Irrelevant columns/rows that would have no impact on predictions were removed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Missing values were dropped as long as they did not remove a large chunk of data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Dummy variables were created for non-binary categorical features</a:t>
            </a:r>
          </a:p>
        </p:txBody>
      </p:sp>
      <p:pic>
        <p:nvPicPr>
          <p:cNvPr id="127" name="Google Shape;127;p17"/>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28" name="Google Shape;128;p17"/>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pic>
        <p:nvPicPr>
          <p:cNvPr id="4" name="Picture 3">
            <a:extLst>
              <a:ext uri="{FF2B5EF4-FFF2-40B4-BE49-F238E27FC236}">
                <a16:creationId xmlns:a16="http://schemas.microsoft.com/office/drawing/2014/main" id="{BB41BCDB-BB41-3944-9E67-C783568B0358}"/>
              </a:ext>
            </a:extLst>
          </p:cNvPr>
          <p:cNvPicPr>
            <a:picLocks noChangeAspect="1"/>
          </p:cNvPicPr>
          <p:nvPr/>
        </p:nvPicPr>
        <p:blipFill>
          <a:blip r:embed="rId6"/>
          <a:stretch>
            <a:fillRect/>
          </a:stretch>
        </p:blipFill>
        <p:spPr>
          <a:xfrm>
            <a:off x="11274515" y="2896995"/>
            <a:ext cx="4787900" cy="1320800"/>
          </a:xfrm>
          <a:prstGeom prst="rect">
            <a:avLst/>
          </a:prstGeom>
        </p:spPr>
      </p:pic>
      <p:pic>
        <p:nvPicPr>
          <p:cNvPr id="6" name="Picture 5">
            <a:extLst>
              <a:ext uri="{FF2B5EF4-FFF2-40B4-BE49-F238E27FC236}">
                <a16:creationId xmlns:a16="http://schemas.microsoft.com/office/drawing/2014/main" id="{403F24C6-3D79-AC4D-A290-AD8A655ADCC2}"/>
              </a:ext>
            </a:extLst>
          </p:cNvPr>
          <p:cNvPicPr>
            <a:picLocks noChangeAspect="1"/>
          </p:cNvPicPr>
          <p:nvPr/>
        </p:nvPicPr>
        <p:blipFill>
          <a:blip r:embed="rId7"/>
          <a:stretch>
            <a:fillRect/>
          </a:stretch>
        </p:blipFill>
        <p:spPr>
          <a:xfrm>
            <a:off x="9910856" y="355771"/>
            <a:ext cx="7708900" cy="2298700"/>
          </a:xfrm>
          <a:prstGeom prst="rect">
            <a:avLst/>
          </a:prstGeom>
        </p:spPr>
      </p:pic>
      <p:pic>
        <p:nvPicPr>
          <p:cNvPr id="8" name="Picture 7">
            <a:extLst>
              <a:ext uri="{FF2B5EF4-FFF2-40B4-BE49-F238E27FC236}">
                <a16:creationId xmlns:a16="http://schemas.microsoft.com/office/drawing/2014/main" id="{1A5181B5-F485-1742-853C-31524806663A}"/>
              </a:ext>
            </a:extLst>
          </p:cNvPr>
          <p:cNvPicPr>
            <a:picLocks noChangeAspect="1"/>
          </p:cNvPicPr>
          <p:nvPr/>
        </p:nvPicPr>
        <p:blipFill>
          <a:blip r:embed="rId8"/>
          <a:stretch>
            <a:fillRect/>
          </a:stretch>
        </p:blipFill>
        <p:spPr>
          <a:xfrm>
            <a:off x="3297816" y="6860949"/>
            <a:ext cx="6538141" cy="2720383"/>
          </a:xfrm>
          <a:prstGeom prst="rect">
            <a:avLst/>
          </a:prstGeom>
        </p:spPr>
      </p:pic>
      <p:pic>
        <p:nvPicPr>
          <p:cNvPr id="10" name="Picture 9">
            <a:extLst>
              <a:ext uri="{FF2B5EF4-FFF2-40B4-BE49-F238E27FC236}">
                <a16:creationId xmlns:a16="http://schemas.microsoft.com/office/drawing/2014/main" id="{AC75B08D-316A-8F4A-B817-39F2A6141934}"/>
              </a:ext>
            </a:extLst>
          </p:cNvPr>
          <p:cNvPicPr>
            <a:picLocks noChangeAspect="1"/>
          </p:cNvPicPr>
          <p:nvPr/>
        </p:nvPicPr>
        <p:blipFill>
          <a:blip r:embed="rId9"/>
          <a:stretch>
            <a:fillRect/>
          </a:stretch>
        </p:blipFill>
        <p:spPr>
          <a:xfrm>
            <a:off x="10570771" y="4702843"/>
            <a:ext cx="6350000" cy="2501900"/>
          </a:xfrm>
          <a:prstGeom prst="rect">
            <a:avLst/>
          </a:prstGeom>
        </p:spPr>
      </p:pic>
      <p:pic>
        <p:nvPicPr>
          <p:cNvPr id="14" name="Picture 13">
            <a:extLst>
              <a:ext uri="{FF2B5EF4-FFF2-40B4-BE49-F238E27FC236}">
                <a16:creationId xmlns:a16="http://schemas.microsoft.com/office/drawing/2014/main" id="{7F833D46-75DB-2946-8569-96828D55694D}"/>
              </a:ext>
            </a:extLst>
          </p:cNvPr>
          <p:cNvPicPr>
            <a:picLocks noChangeAspect="1"/>
          </p:cNvPicPr>
          <p:nvPr/>
        </p:nvPicPr>
        <p:blipFill>
          <a:blip r:embed="rId10"/>
          <a:stretch>
            <a:fillRect/>
          </a:stretch>
        </p:blipFill>
        <p:spPr>
          <a:xfrm>
            <a:off x="10385665" y="8004162"/>
            <a:ext cx="7480300" cy="179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p:nvPr/>
        </p:nvSpPr>
        <p:spPr>
          <a:xfrm>
            <a:off x="223015" y="3466520"/>
            <a:ext cx="5065415" cy="2215991"/>
          </a:xfrm>
          <a:prstGeom prst="rect">
            <a:avLst/>
          </a:prstGeom>
          <a:noFill/>
          <a:ln>
            <a:noFill/>
          </a:ln>
        </p:spPr>
        <p:txBody>
          <a:bodyPr spcFirstLastPara="1" wrap="square" lIns="0" tIns="0" rIns="0" bIns="0" anchor="t" anchorCtr="0">
            <a:spAutoFit/>
          </a:bodyPr>
          <a:lstStyle/>
          <a:p>
            <a:pPr algn="ctr"/>
            <a:r>
              <a:rPr lang="en-US" sz="3600" dirty="0"/>
              <a:t>After preprocessing, the shape of the final dataset is 4908 rows and 21 columns. </a:t>
            </a:r>
          </a:p>
        </p:txBody>
      </p:sp>
      <p:pic>
        <p:nvPicPr>
          <p:cNvPr id="134" name="Google Shape;134;p18"/>
          <p:cNvPicPr preferRelativeResize="0"/>
          <p:nvPr/>
        </p:nvPicPr>
        <p:blipFill rotWithShape="1">
          <a:blip r:embed="rId3">
            <a:alphaModFix/>
          </a:blip>
          <a:srcRect/>
          <a:stretch/>
        </p:blipFill>
        <p:spPr>
          <a:xfrm rot="-10094169">
            <a:off x="-2554233" y="5946103"/>
            <a:ext cx="6176663" cy="5906434"/>
          </a:xfrm>
          <a:prstGeom prst="rect">
            <a:avLst/>
          </a:prstGeom>
          <a:noFill/>
          <a:ln>
            <a:noFill/>
          </a:ln>
        </p:spPr>
      </p:pic>
      <p:grpSp>
        <p:nvGrpSpPr>
          <p:cNvPr id="138" name="Google Shape;138;p18"/>
          <p:cNvGrpSpPr/>
          <p:nvPr/>
        </p:nvGrpSpPr>
        <p:grpSpPr>
          <a:xfrm>
            <a:off x="8602909" y="3988372"/>
            <a:ext cx="3787282" cy="4371963"/>
            <a:chOff x="0" y="-47625"/>
            <a:chExt cx="5049709" cy="5829285"/>
          </a:xfrm>
        </p:grpSpPr>
        <p:sp>
          <p:nvSpPr>
            <p:cNvPr id="139" name="Google Shape;139;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What's in</a:t>
              </a:r>
              <a:endParaRPr/>
            </a:p>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store for us?</a:t>
              </a:r>
              <a:endParaRPr/>
            </a:p>
          </p:txBody>
        </p:sp>
        <p:sp>
          <p:nvSpPr>
            <p:cNvPr id="140" name="Google Shape;140;p18"/>
            <p:cNvSpPr txBox="1"/>
            <p:nvPr/>
          </p:nvSpPr>
          <p:spPr>
            <a:xfrm>
              <a:off x="0" y="2211228"/>
              <a:ext cx="5049709" cy="357043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Next generation holographic communication will soon change the way we work and conduct meetings in the workplace, significantly unifying geographically dispersed employees.</a:t>
              </a:r>
              <a:endParaRPr/>
            </a:p>
          </p:txBody>
        </p:sp>
      </p:grpSp>
      <p:grpSp>
        <p:nvGrpSpPr>
          <p:cNvPr id="141" name="Google Shape;141;p18"/>
          <p:cNvGrpSpPr/>
          <p:nvPr/>
        </p:nvGrpSpPr>
        <p:grpSpPr>
          <a:xfrm>
            <a:off x="13472018" y="3988372"/>
            <a:ext cx="3787282" cy="3985468"/>
            <a:chOff x="0" y="-47625"/>
            <a:chExt cx="5049709" cy="5313958"/>
          </a:xfrm>
        </p:grpSpPr>
        <p:sp>
          <p:nvSpPr>
            <p:cNvPr id="142" name="Google Shape;142;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Future of Technology</a:t>
              </a:r>
              <a:endParaRPr/>
            </a:p>
          </p:txBody>
        </p:sp>
        <p:sp>
          <p:nvSpPr>
            <p:cNvPr id="143" name="Google Shape;143;p18"/>
            <p:cNvSpPr txBox="1"/>
            <p:nvPr/>
          </p:nvSpPr>
          <p:spPr>
            <a:xfrm>
              <a:off x="0" y="2211228"/>
              <a:ext cx="5049709" cy="3055105"/>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With 3D holographic avatars and images, offices can significantly reduce the cost of transporting employees in one place, minimizing airspace travel hazards on the environment.</a:t>
              </a:r>
              <a:endParaRPr/>
            </a:p>
          </p:txBody>
        </p:sp>
      </p:grpSp>
      <p:pic>
        <p:nvPicPr>
          <p:cNvPr id="144" name="Google Shape;144;p18"/>
          <p:cNvPicPr preferRelativeResize="0"/>
          <p:nvPr/>
        </p:nvPicPr>
        <p:blipFill rotWithShape="1">
          <a:blip r:embed="rId4">
            <a:alphaModFix/>
          </a:blip>
          <a:srcRect/>
          <a:stretch/>
        </p:blipFill>
        <p:spPr>
          <a:xfrm rot="9440951">
            <a:off x="-957979" y="335262"/>
            <a:ext cx="2207918" cy="2092002"/>
          </a:xfrm>
          <a:prstGeom prst="rect">
            <a:avLst/>
          </a:prstGeom>
          <a:noFill/>
          <a:ln>
            <a:noFill/>
          </a:ln>
        </p:spPr>
      </p:pic>
      <p:pic>
        <p:nvPicPr>
          <p:cNvPr id="3" name="Picture 2">
            <a:extLst>
              <a:ext uri="{FF2B5EF4-FFF2-40B4-BE49-F238E27FC236}">
                <a16:creationId xmlns:a16="http://schemas.microsoft.com/office/drawing/2014/main" id="{644F624C-B1EE-5747-9868-993011AA3A16}"/>
              </a:ext>
            </a:extLst>
          </p:cNvPr>
          <p:cNvPicPr>
            <a:picLocks noChangeAspect="1"/>
          </p:cNvPicPr>
          <p:nvPr/>
        </p:nvPicPr>
        <p:blipFill>
          <a:blip r:embed="rId5"/>
          <a:stretch>
            <a:fillRect/>
          </a:stretch>
        </p:blipFill>
        <p:spPr>
          <a:xfrm>
            <a:off x="5513652" y="305692"/>
            <a:ext cx="12623800" cy="5016500"/>
          </a:xfrm>
          <a:prstGeom prst="rect">
            <a:avLst/>
          </a:prstGeom>
        </p:spPr>
      </p:pic>
      <p:pic>
        <p:nvPicPr>
          <p:cNvPr id="5" name="Picture 4">
            <a:extLst>
              <a:ext uri="{FF2B5EF4-FFF2-40B4-BE49-F238E27FC236}">
                <a16:creationId xmlns:a16="http://schemas.microsoft.com/office/drawing/2014/main" id="{EC38EB2F-BF11-474E-8E05-F8B578CD9CBD}"/>
              </a:ext>
            </a:extLst>
          </p:cNvPr>
          <p:cNvPicPr>
            <a:picLocks noChangeAspect="1"/>
          </p:cNvPicPr>
          <p:nvPr/>
        </p:nvPicPr>
        <p:blipFill>
          <a:blip r:embed="rId6"/>
          <a:stretch>
            <a:fillRect/>
          </a:stretch>
        </p:blipFill>
        <p:spPr>
          <a:xfrm>
            <a:off x="5431102" y="5322192"/>
            <a:ext cx="12788900" cy="4838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6846566" y="7171898"/>
            <a:ext cx="2729129" cy="2585849"/>
          </a:xfrm>
          <a:prstGeom prst="rect">
            <a:avLst/>
          </a:prstGeom>
          <a:noFill/>
          <a:ln>
            <a:noFill/>
          </a:ln>
        </p:spPr>
      </p:pic>
      <p:pic>
        <p:nvPicPr>
          <p:cNvPr id="150" name="Google Shape;150;p19"/>
          <p:cNvPicPr preferRelativeResize="0"/>
          <p:nvPr/>
        </p:nvPicPr>
        <p:blipFill rotWithShape="1">
          <a:blip r:embed="rId4">
            <a:alphaModFix/>
          </a:blip>
          <a:srcRect/>
          <a:stretch/>
        </p:blipFill>
        <p:spPr>
          <a:xfrm rot="-6185645">
            <a:off x="-1867548" y="60686"/>
            <a:ext cx="9901401" cy="8812247"/>
          </a:xfrm>
          <a:prstGeom prst="rect">
            <a:avLst/>
          </a:prstGeom>
          <a:noFill/>
          <a:ln>
            <a:noFill/>
          </a:ln>
        </p:spPr>
      </p:pic>
      <p:sp>
        <p:nvSpPr>
          <p:cNvPr id="151" name="Google Shape;151;p19"/>
          <p:cNvSpPr txBox="1"/>
          <p:nvPr/>
        </p:nvSpPr>
        <p:spPr>
          <a:xfrm>
            <a:off x="5213878" y="3619506"/>
            <a:ext cx="5307614" cy="3852593"/>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FFFFFF"/>
                </a:solidFill>
                <a:latin typeface="Arial"/>
                <a:ea typeface="Arial"/>
                <a:cs typeface="Arial"/>
                <a:sym typeface="Arial"/>
              </a:rPr>
              <a:t>Exploratory Data Analysis</a:t>
            </a:r>
            <a:endParaRPr dirty="0"/>
          </a:p>
        </p:txBody>
      </p:sp>
      <p:pic>
        <p:nvPicPr>
          <p:cNvPr id="152" name="Google Shape;152;p19"/>
          <p:cNvPicPr preferRelativeResize="0"/>
          <p:nvPr/>
        </p:nvPicPr>
        <p:blipFill rotWithShape="1">
          <a:blip r:embed="rId5">
            <a:alphaModFix/>
          </a:blip>
          <a:srcRect/>
          <a:stretch/>
        </p:blipFill>
        <p:spPr>
          <a:xfrm rot="-447366">
            <a:off x="7083089" y="303005"/>
            <a:ext cx="1517793" cy="1451390"/>
          </a:xfrm>
          <a:prstGeom prst="rect">
            <a:avLst/>
          </a:prstGeom>
          <a:noFill/>
          <a:ln>
            <a:noFill/>
          </a:ln>
        </p:spPr>
      </p:pic>
      <p:sp>
        <p:nvSpPr>
          <p:cNvPr id="153" name="Google Shape;153;p19"/>
          <p:cNvSpPr txBox="1"/>
          <p:nvPr/>
        </p:nvSpPr>
        <p:spPr>
          <a:xfrm>
            <a:off x="11754799" y="4466809"/>
            <a:ext cx="4530710" cy="15506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Assistant"/>
                <a:cs typeface="Assistant"/>
                <a:sym typeface="Assistant"/>
              </a:rPr>
              <a:t>Correlation Graphs and Histograms to explore and visualize the relationships between the features.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1984563" y="972144"/>
            <a:ext cx="12908564" cy="1284198"/>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Correlation Map</a:t>
            </a:r>
            <a:endParaRPr dirty="0"/>
          </a:p>
        </p:txBody>
      </p:sp>
      <p:grpSp>
        <p:nvGrpSpPr>
          <p:cNvPr id="160" name="Google Shape;160;p20"/>
          <p:cNvGrpSpPr/>
          <p:nvPr/>
        </p:nvGrpSpPr>
        <p:grpSpPr>
          <a:xfrm>
            <a:off x="2200935" y="4548884"/>
            <a:ext cx="3818865" cy="3452461"/>
            <a:chOff x="0" y="-28575"/>
            <a:chExt cx="5091820" cy="4603282"/>
          </a:xfrm>
        </p:grpSpPr>
        <p:sp>
          <p:nvSpPr>
            <p:cNvPr id="161" name="Google Shape;161;p20"/>
            <p:cNvSpPr txBox="1"/>
            <p:nvPr/>
          </p:nvSpPr>
          <p:spPr>
            <a:xfrm>
              <a:off x="0" y="-28575"/>
              <a:ext cx="5091820" cy="176742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Here are some predictions</a:t>
              </a:r>
              <a:endParaRPr/>
            </a:p>
          </p:txBody>
        </p:sp>
        <p:sp>
          <p:nvSpPr>
            <p:cNvPr id="162" name="Google Shape;162;p20"/>
            <p:cNvSpPr txBox="1"/>
            <p:nvPr/>
          </p:nvSpPr>
          <p:spPr>
            <a:xfrm>
              <a:off x="0" y="2127761"/>
              <a:ext cx="5091820" cy="2446946"/>
            </a:xfrm>
            <a:prstGeom prst="rect">
              <a:avLst/>
            </a:prstGeom>
            <a:noFill/>
            <a:ln>
              <a:noFill/>
            </a:ln>
          </p:spPr>
          <p:txBody>
            <a:bodyPr spcFirstLastPara="1" wrap="square" lIns="0" tIns="0" rIns="0" bIns="0" anchor="t" anchorCtr="0">
              <a:spAutoFit/>
            </a:bodyPr>
            <a:lstStyle/>
            <a:p>
              <a:pPr marL="0" marR="0" lvl="0" indent="0" algn="ctr" rtl="0">
                <a:lnSpc>
                  <a:spcPct val="139981"/>
                </a:lnSpc>
                <a:spcBef>
                  <a:spcPts val="0"/>
                </a:spcBef>
                <a:spcAft>
                  <a:spcPts val="0"/>
                </a:spcAft>
                <a:buNone/>
              </a:pPr>
              <a:r>
                <a:rPr lang="en-US" sz="2131" b="0" i="0" u="none" strike="noStrike" cap="none">
                  <a:solidFill>
                    <a:srgbClr val="000000"/>
                  </a:solidFill>
                  <a:latin typeface="Assistant"/>
                  <a:ea typeface="Assistant"/>
                  <a:cs typeface="Assistant"/>
                  <a:sym typeface="Assistant"/>
                </a:rPr>
                <a:t>It's time we see and engage with the world differently. Right now, we experience augmented reality through games, but there's a lot to it more than entertainment.</a:t>
              </a:r>
              <a:endParaRPr/>
            </a:p>
          </p:txBody>
        </p:sp>
      </p:grpSp>
      <p:grpSp>
        <p:nvGrpSpPr>
          <p:cNvPr id="163" name="Google Shape;163;p20"/>
          <p:cNvGrpSpPr/>
          <p:nvPr/>
        </p:nvGrpSpPr>
        <p:grpSpPr>
          <a:xfrm>
            <a:off x="7234568" y="4548884"/>
            <a:ext cx="3818865" cy="3080308"/>
            <a:chOff x="0" y="-28575"/>
            <a:chExt cx="5091820" cy="4107078"/>
          </a:xfrm>
        </p:grpSpPr>
        <p:sp>
          <p:nvSpPr>
            <p:cNvPr id="164" name="Google Shape;164;p20"/>
            <p:cNvSpPr txBox="1"/>
            <p:nvPr/>
          </p:nvSpPr>
          <p:spPr>
            <a:xfrm>
              <a:off x="0" y="-28575"/>
              <a:ext cx="5091820" cy="176742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What's in</a:t>
              </a:r>
              <a:endParaRPr/>
            </a:p>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store for us?</a:t>
              </a:r>
              <a:endParaRPr/>
            </a:p>
          </p:txBody>
        </p:sp>
        <p:sp>
          <p:nvSpPr>
            <p:cNvPr id="165" name="Google Shape;165;p20"/>
            <p:cNvSpPr txBox="1"/>
            <p:nvPr/>
          </p:nvSpPr>
          <p:spPr>
            <a:xfrm>
              <a:off x="0" y="2127761"/>
              <a:ext cx="5091820" cy="1950742"/>
            </a:xfrm>
            <a:prstGeom prst="rect">
              <a:avLst/>
            </a:prstGeom>
            <a:noFill/>
            <a:ln>
              <a:noFill/>
            </a:ln>
          </p:spPr>
          <p:txBody>
            <a:bodyPr spcFirstLastPara="1" wrap="square" lIns="0" tIns="0" rIns="0" bIns="0" anchor="t" anchorCtr="0">
              <a:spAutoFit/>
            </a:bodyPr>
            <a:lstStyle/>
            <a:p>
              <a:pPr marL="0" marR="0" lvl="0" indent="0" algn="ctr" rtl="0">
                <a:lnSpc>
                  <a:spcPct val="139981"/>
                </a:lnSpc>
                <a:spcBef>
                  <a:spcPts val="0"/>
                </a:spcBef>
                <a:spcAft>
                  <a:spcPts val="0"/>
                </a:spcAft>
                <a:buNone/>
              </a:pPr>
              <a:r>
                <a:rPr lang="en-US" sz="2131" b="0" i="0" u="none" strike="noStrike" cap="none">
                  <a:solidFill>
                    <a:srgbClr val="000000"/>
                  </a:solidFill>
                  <a:latin typeface="Assistant"/>
                  <a:ea typeface="Assistant"/>
                  <a:cs typeface="Assistant"/>
                  <a:sym typeface="Assistant"/>
                </a:rPr>
                <a:t>Real use cases of augmented reality include medical training, classroom education, business logistics, and the tourism industry.</a:t>
              </a:r>
              <a:endParaRPr/>
            </a:p>
          </p:txBody>
        </p:sp>
      </p:grpSp>
      <p:grpSp>
        <p:nvGrpSpPr>
          <p:cNvPr id="166" name="Google Shape;166;p20"/>
          <p:cNvGrpSpPr/>
          <p:nvPr/>
        </p:nvGrpSpPr>
        <p:grpSpPr>
          <a:xfrm>
            <a:off x="12983694" y="2736571"/>
            <a:ext cx="3818866" cy="4892621"/>
            <a:chOff x="-1" y="-358452"/>
            <a:chExt cx="5091821" cy="6523497"/>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1" y="-358452"/>
              <a:ext cx="5091820" cy="6523497"/>
            </a:xfrm>
            <a:prstGeom prst="rect">
              <a:avLst/>
            </a:prstGeom>
            <a:noFill/>
            <a:ln>
              <a:noFill/>
            </a:ln>
          </p:spPr>
          <p:txBody>
            <a:bodyPr spcFirstLastPara="1" wrap="square" lIns="0" tIns="0" rIns="0" bIns="0" anchor="t" anchorCtr="0">
              <a:spAutoFit/>
            </a:bodyPr>
            <a:lstStyle/>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Small positive correlation between Age and </a:t>
              </a:r>
              <a:r>
                <a:rPr lang="en-US" sz="2131" dirty="0" err="1">
                  <a:latin typeface="Assistant"/>
                  <a:cs typeface="Assistant"/>
                  <a:sym typeface="Assistant"/>
                </a:rPr>
                <a:t>WorkType</a:t>
              </a:r>
              <a:r>
                <a:rPr lang="en-US" sz="2131" dirty="0">
                  <a:latin typeface="Assistant"/>
                  <a:cs typeface="Assistant"/>
                  <a:sym typeface="Assistant"/>
                </a:rPr>
                <a:t>,  Smoking Status, </a:t>
              </a:r>
              <a:r>
                <a:rPr lang="en-US" sz="2131" dirty="0" err="1">
                  <a:latin typeface="Assistant"/>
                  <a:cs typeface="Assistant"/>
                  <a:sym typeface="Assistant"/>
                </a:rPr>
                <a:t>Avg</a:t>
              </a:r>
              <a:r>
                <a:rPr lang="en-US" sz="2131" dirty="0">
                  <a:latin typeface="Assistant"/>
                  <a:cs typeface="Assistant"/>
                  <a:sym typeface="Assistant"/>
                </a:rPr>
                <a:t> Glucose Level, BMI</a:t>
              </a: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positive correlation between Age and Marital Status (yes)</a:t>
              </a: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Negative correlation between Age and Marital Status (no)</a:t>
              </a:r>
            </a:p>
            <a:p>
              <a:pPr marL="285750" marR="0" lvl="0" indent="-285750" algn="ctr" rtl="0">
                <a:lnSpc>
                  <a:spcPct val="139981"/>
                </a:lnSpc>
                <a:spcBef>
                  <a:spcPts val="0"/>
                </a:spcBef>
                <a:spcAft>
                  <a:spcPts val="0"/>
                </a:spcAft>
                <a:buFont typeface="Arial" panose="020B0604020202020204" pitchFamily="34" charset="0"/>
                <a:buChar char="•"/>
              </a:pPr>
              <a:endParaRPr dirty="0"/>
            </a:p>
          </p:txBody>
        </p:sp>
      </p:grpSp>
      <p:pic>
        <p:nvPicPr>
          <p:cNvPr id="169" name="Google Shape;169;p20"/>
          <p:cNvPicPr preferRelativeResize="0"/>
          <p:nvPr/>
        </p:nvPicPr>
        <p:blipFill rotWithShape="1">
          <a:blip r:embed="rId4">
            <a:alphaModFix/>
          </a:blip>
          <a:srcRect/>
          <a:stretch/>
        </p:blipFill>
        <p:spPr>
          <a:xfrm rot="313119">
            <a:off x="15158388" y="-1579634"/>
            <a:ext cx="5214256" cy="4986132"/>
          </a:xfrm>
          <a:prstGeom prst="rect">
            <a:avLst/>
          </a:prstGeom>
          <a:noFill/>
          <a:ln>
            <a:noFill/>
          </a:ln>
        </p:spPr>
      </p:pic>
      <p:pic>
        <p:nvPicPr>
          <p:cNvPr id="5" name="Picture 4">
            <a:extLst>
              <a:ext uri="{FF2B5EF4-FFF2-40B4-BE49-F238E27FC236}">
                <a16:creationId xmlns:a16="http://schemas.microsoft.com/office/drawing/2014/main" id="{85E21C8A-DF05-4D4E-881B-397AA8EE9A98}"/>
              </a:ext>
            </a:extLst>
          </p:cNvPr>
          <p:cNvPicPr>
            <a:picLocks noChangeAspect="1"/>
          </p:cNvPicPr>
          <p:nvPr/>
        </p:nvPicPr>
        <p:blipFill>
          <a:blip r:embed="rId5"/>
          <a:stretch>
            <a:fillRect/>
          </a:stretch>
        </p:blipFill>
        <p:spPr>
          <a:xfrm>
            <a:off x="423393" y="2256342"/>
            <a:ext cx="12560300" cy="731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6" name="Picture 5">
            <a:extLst>
              <a:ext uri="{FF2B5EF4-FFF2-40B4-BE49-F238E27FC236}">
                <a16:creationId xmlns:a16="http://schemas.microsoft.com/office/drawing/2014/main" id="{0514AD50-C926-0F4C-81D0-33FF6324DE75}"/>
              </a:ext>
            </a:extLst>
          </p:cNvPr>
          <p:cNvPicPr>
            <a:picLocks noChangeAspect="1"/>
          </p:cNvPicPr>
          <p:nvPr/>
        </p:nvPicPr>
        <p:blipFill>
          <a:blip r:embed="rId3"/>
          <a:stretch>
            <a:fillRect/>
          </a:stretch>
        </p:blipFill>
        <p:spPr>
          <a:xfrm>
            <a:off x="9423838" y="1436687"/>
            <a:ext cx="7296542" cy="3516406"/>
          </a:xfrm>
          <a:prstGeom prst="rect">
            <a:avLst/>
          </a:prstGeom>
        </p:spPr>
      </p:pic>
      <p:pic>
        <p:nvPicPr>
          <p:cNvPr id="8" name="Picture 7">
            <a:extLst>
              <a:ext uri="{FF2B5EF4-FFF2-40B4-BE49-F238E27FC236}">
                <a16:creationId xmlns:a16="http://schemas.microsoft.com/office/drawing/2014/main" id="{37205F80-BFA9-B043-B649-B1C515D28275}"/>
              </a:ext>
            </a:extLst>
          </p:cNvPr>
          <p:cNvPicPr>
            <a:picLocks noChangeAspect="1"/>
          </p:cNvPicPr>
          <p:nvPr/>
        </p:nvPicPr>
        <p:blipFill>
          <a:blip r:embed="rId4"/>
          <a:stretch>
            <a:fillRect/>
          </a:stretch>
        </p:blipFill>
        <p:spPr>
          <a:xfrm>
            <a:off x="9781182" y="5142367"/>
            <a:ext cx="8023443" cy="4123273"/>
          </a:xfrm>
          <a:prstGeom prst="rect">
            <a:avLst/>
          </a:prstGeom>
        </p:spPr>
      </p:pic>
      <p:pic>
        <p:nvPicPr>
          <p:cNvPr id="10" name="Picture 9">
            <a:extLst>
              <a:ext uri="{FF2B5EF4-FFF2-40B4-BE49-F238E27FC236}">
                <a16:creationId xmlns:a16="http://schemas.microsoft.com/office/drawing/2014/main" id="{D5DC04AC-D297-2449-A1D8-D19593504259}"/>
              </a:ext>
            </a:extLst>
          </p:cNvPr>
          <p:cNvPicPr>
            <a:picLocks noChangeAspect="1"/>
          </p:cNvPicPr>
          <p:nvPr/>
        </p:nvPicPr>
        <p:blipFill>
          <a:blip r:embed="rId5"/>
          <a:stretch>
            <a:fillRect/>
          </a:stretch>
        </p:blipFill>
        <p:spPr>
          <a:xfrm>
            <a:off x="318644" y="5532582"/>
            <a:ext cx="9654721" cy="3302399"/>
          </a:xfrm>
          <a:prstGeom prst="rect">
            <a:avLst/>
          </a:prstGeom>
        </p:spPr>
      </p:pic>
      <p:pic>
        <p:nvPicPr>
          <p:cNvPr id="3" name="Picture 2">
            <a:extLst>
              <a:ext uri="{FF2B5EF4-FFF2-40B4-BE49-F238E27FC236}">
                <a16:creationId xmlns:a16="http://schemas.microsoft.com/office/drawing/2014/main" id="{43351226-A4D1-4D44-854F-EC559AA56AB2}"/>
              </a:ext>
            </a:extLst>
          </p:cNvPr>
          <p:cNvPicPr>
            <a:picLocks noChangeAspect="1"/>
          </p:cNvPicPr>
          <p:nvPr/>
        </p:nvPicPr>
        <p:blipFill>
          <a:blip r:embed="rId6"/>
          <a:stretch>
            <a:fillRect/>
          </a:stretch>
        </p:blipFill>
        <p:spPr>
          <a:xfrm>
            <a:off x="739245" y="1301403"/>
            <a:ext cx="8059130" cy="4180317"/>
          </a:xfrm>
          <a:prstGeom prst="rect">
            <a:avLst/>
          </a:prstGeom>
        </p:spPr>
      </p:pic>
      <p:pic>
        <p:nvPicPr>
          <p:cNvPr id="158" name="Google Shape;158;p20"/>
          <p:cNvPicPr preferRelativeResize="0"/>
          <p:nvPr/>
        </p:nvPicPr>
        <p:blipFill rotWithShape="1">
          <a:blip r:embed="rId7">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2033869" y="360810"/>
            <a:ext cx="12908564" cy="1538434"/>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Histograms &amp; Plots</a:t>
            </a:r>
          </a:p>
          <a:p>
            <a:pPr marL="0" marR="0" lvl="0" indent="0" algn="ctr" rtl="0">
              <a:lnSpc>
                <a:spcPct val="118000"/>
              </a:lnSpc>
              <a:spcBef>
                <a:spcPts val="0"/>
              </a:spcBef>
              <a:spcAft>
                <a:spcPts val="0"/>
              </a:spcAft>
              <a:buNone/>
            </a:pPr>
            <a:endParaRPr dirty="0"/>
          </a:p>
        </p:txBody>
      </p:sp>
      <p:grpSp>
        <p:nvGrpSpPr>
          <p:cNvPr id="166" name="Google Shape;166;p20"/>
          <p:cNvGrpSpPr/>
          <p:nvPr/>
        </p:nvGrpSpPr>
        <p:grpSpPr>
          <a:xfrm>
            <a:off x="5146004" y="5201643"/>
            <a:ext cx="7471236" cy="2900338"/>
            <a:chOff x="-4869828" y="-28575"/>
            <a:chExt cx="9961648" cy="3867121"/>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4869828" y="2614278"/>
              <a:ext cx="5091820" cy="1224268"/>
            </a:xfrm>
            <a:prstGeom prst="rect">
              <a:avLst/>
            </a:prstGeom>
            <a:noFill/>
            <a:ln>
              <a:noFill/>
            </a:ln>
          </p:spPr>
          <p:txBody>
            <a:bodyPr spcFirstLastPara="1" wrap="square" lIns="0" tIns="0" rIns="0" bIns="0" anchor="t" anchorCtr="0">
              <a:spAutoFit/>
            </a:bodyPr>
            <a:lstStyle/>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Majority of the stroke patients do not have heart disease.  </a:t>
              </a:r>
            </a:p>
          </p:txBody>
        </p:sp>
      </p:grpSp>
      <p:pic>
        <p:nvPicPr>
          <p:cNvPr id="169" name="Google Shape;169;p20"/>
          <p:cNvPicPr preferRelativeResize="0"/>
          <p:nvPr/>
        </p:nvPicPr>
        <p:blipFill rotWithShape="1">
          <a:blip r:embed="rId8">
            <a:alphaModFix/>
          </a:blip>
          <a:srcRect/>
          <a:stretch/>
        </p:blipFill>
        <p:spPr>
          <a:xfrm rot="313119">
            <a:off x="15158388" y="-1579634"/>
            <a:ext cx="5214256" cy="4986132"/>
          </a:xfrm>
          <a:prstGeom prst="rect">
            <a:avLst/>
          </a:prstGeom>
          <a:noFill/>
          <a:ln>
            <a:noFill/>
          </a:ln>
        </p:spPr>
      </p:pic>
      <p:sp>
        <p:nvSpPr>
          <p:cNvPr id="11" name="TextBox 10">
            <a:extLst>
              <a:ext uri="{FF2B5EF4-FFF2-40B4-BE49-F238E27FC236}">
                <a16:creationId xmlns:a16="http://schemas.microsoft.com/office/drawing/2014/main" id="{5507F740-CD80-AC4E-949B-5726258CCAAA}"/>
              </a:ext>
            </a:extLst>
          </p:cNvPr>
          <p:cNvSpPr txBox="1"/>
          <p:nvPr/>
        </p:nvSpPr>
        <p:spPr>
          <a:xfrm>
            <a:off x="1751589" y="2229839"/>
            <a:ext cx="3394416" cy="1403461"/>
          </a:xfrm>
          <a:prstGeom prst="rect">
            <a:avLst/>
          </a:prstGeom>
          <a:noFill/>
        </p:spPr>
        <p:txBody>
          <a:bodyPr wrap="square" rtlCol="0">
            <a:spAutoFit/>
          </a:bodyPr>
          <a:lstStyle/>
          <a:p>
            <a:r>
              <a:rPr lang="en-US" sz="2130" dirty="0">
                <a:latin typeface="Assistant"/>
                <a:cs typeface="Assistant"/>
                <a:sym typeface="Assistant"/>
              </a:rPr>
              <a:t>For Age distribution, most of the patients fall between 60 to about ~85 years old.</a:t>
            </a:r>
          </a:p>
          <a:p>
            <a:endParaRPr lang="en-US" sz="2130" dirty="0"/>
          </a:p>
        </p:txBody>
      </p:sp>
      <p:sp>
        <p:nvSpPr>
          <p:cNvPr id="12" name="TextBox 11">
            <a:extLst>
              <a:ext uri="{FF2B5EF4-FFF2-40B4-BE49-F238E27FC236}">
                <a16:creationId xmlns:a16="http://schemas.microsoft.com/office/drawing/2014/main" id="{6676370F-9610-864F-AF9B-700C9E8C9225}"/>
              </a:ext>
            </a:extLst>
          </p:cNvPr>
          <p:cNvSpPr txBox="1"/>
          <p:nvPr/>
        </p:nvSpPr>
        <p:spPr>
          <a:xfrm>
            <a:off x="13304987" y="3305716"/>
            <a:ext cx="4299032" cy="1403461"/>
          </a:xfrm>
          <a:prstGeom prst="rect">
            <a:avLst/>
          </a:prstGeom>
          <a:noFill/>
        </p:spPr>
        <p:txBody>
          <a:bodyPr wrap="square" rtlCol="0">
            <a:spAutoFit/>
          </a:bodyPr>
          <a:lstStyle/>
          <a:p>
            <a:r>
              <a:rPr lang="en-US" sz="2130" dirty="0">
                <a:latin typeface="Assistant"/>
                <a:cs typeface="Assistant"/>
                <a:sym typeface="Assistant"/>
              </a:rPr>
              <a:t>Most of the Stroke patients have Never smoked while some have smoked previously. </a:t>
            </a:r>
          </a:p>
          <a:p>
            <a:endParaRPr lang="en-US" sz="2130" dirty="0"/>
          </a:p>
        </p:txBody>
      </p:sp>
      <p:sp>
        <p:nvSpPr>
          <p:cNvPr id="13" name="TextBox 12">
            <a:extLst>
              <a:ext uri="{FF2B5EF4-FFF2-40B4-BE49-F238E27FC236}">
                <a16:creationId xmlns:a16="http://schemas.microsoft.com/office/drawing/2014/main" id="{655ACD87-4DD5-184F-9655-DB59E6A28EF3}"/>
              </a:ext>
            </a:extLst>
          </p:cNvPr>
          <p:cNvSpPr txBox="1"/>
          <p:nvPr/>
        </p:nvSpPr>
        <p:spPr>
          <a:xfrm>
            <a:off x="12942621" y="6473556"/>
            <a:ext cx="5648003" cy="1075679"/>
          </a:xfrm>
          <a:prstGeom prst="rect">
            <a:avLst/>
          </a:prstGeom>
          <a:noFill/>
        </p:spPr>
        <p:txBody>
          <a:bodyPr wrap="square" rtlCol="0">
            <a:spAutoFit/>
          </a:bodyPr>
          <a:lstStyle/>
          <a:p>
            <a:r>
              <a:rPr lang="en-US" sz="2130" dirty="0">
                <a:latin typeface="Assistant"/>
                <a:cs typeface="Assistant"/>
                <a:sym typeface="Assistant"/>
              </a:rPr>
              <a:t>For BMI distribution, most of the patients fall between 25 to 35.</a:t>
            </a:r>
          </a:p>
          <a:p>
            <a:endParaRPr lang="en-US" sz="2130" dirty="0"/>
          </a:p>
        </p:txBody>
      </p:sp>
    </p:spTree>
    <p:extLst>
      <p:ext uri="{BB962C8B-B14F-4D97-AF65-F5344CB8AC3E}">
        <p14:creationId xmlns:p14="http://schemas.microsoft.com/office/powerpoint/2010/main" val="197458604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4372</TotalTime>
  <Words>916</Words>
  <Application>Microsoft Macintosh PowerPoint</Application>
  <PresentationFormat>Custom</PresentationFormat>
  <Paragraphs>69</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Assistant</vt:lpstr>
      <vt:lpstr>Calibri</vt:lpstr>
      <vt:lpstr>Arial</vt:lpstr>
      <vt:lpstr>Halant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Faridat Lawal</cp:lastModifiedBy>
  <cp:revision>39</cp:revision>
  <dcterms:modified xsi:type="dcterms:W3CDTF">2023-11-06T22:30:29Z</dcterms:modified>
</cp:coreProperties>
</file>